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1" r:id="rId4"/>
    <p:sldId id="257" r:id="rId5"/>
    <p:sldId id="258" r:id="rId6"/>
    <p:sldId id="259" r:id="rId7"/>
    <p:sldId id="260" r:id="rId8"/>
    <p:sldId id="263" r:id="rId9"/>
    <p:sldId id="264" r:id="rId10"/>
    <p:sldId id="262" r:id="rId11"/>
    <p:sldId id="267" r:id="rId12"/>
    <p:sldId id="265" r:id="rId13"/>
    <p:sldId id="266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EBD5AE-6331-4B95-9B10-D28FE3D1B2F6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EBD5AE-6331-4B95-9B10-D28FE3D1B2F6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EBD5AE-6331-4B95-9B10-D28FE3D1B2F6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Procesní přístup, PQM -vyhodnocení</a:t>
            </a:r>
            <a:endParaRPr lang="ru-RU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Martin Sloup</a:t>
            </a:r>
          </a:p>
          <a:p>
            <a:r>
              <a:rPr lang="cs-CZ" dirty="0" smtClean="0"/>
              <a:t>Jiří Kučera</a:t>
            </a:r>
          </a:p>
          <a:p>
            <a:r>
              <a:rPr lang="cs-CZ" dirty="0" err="1" smtClean="0"/>
              <a:t>Natalia</a:t>
            </a:r>
            <a:r>
              <a:rPr lang="cs-CZ" dirty="0" smtClean="0"/>
              <a:t> </a:t>
            </a:r>
            <a:r>
              <a:rPr lang="cs-CZ" dirty="0" err="1" smtClean="0"/>
              <a:t>Rubinova</a:t>
            </a:r>
            <a:endParaRPr lang="cs-CZ" dirty="0" smtClean="0"/>
          </a:p>
          <a:p>
            <a:r>
              <a:rPr lang="cs-CZ" dirty="0" smtClean="0"/>
              <a:t>Jindřich Štefan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Určení kritických procesů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9" cy="3337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{BDBED569-4797-4DF1-A0F4-6AAB3CD982D8}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 rowSpan="7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Počet CSF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P17</a:t>
                      </a: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P5</a:t>
                      </a: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P10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P1, P6, P16</a:t>
                      </a: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P2, P8, P14</a:t>
                      </a: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P19, P20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P9</a:t>
                      </a: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P18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P12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P7, P15</a:t>
                      </a: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P11</a:t>
                      </a: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P13</a:t>
                      </a: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</a:txBody>
                  <a:tcPr vert="vert27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Kvalita procesu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4357686" y="5072074"/>
          <a:ext cx="3714776" cy="1082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52572"/>
                <a:gridCol w="2862204"/>
              </a:tblGrid>
              <a:tr h="211150">
                <a:tc>
                  <a:txBody>
                    <a:bodyPr/>
                    <a:lstStyle/>
                    <a:p>
                      <a:endParaRPr lang="cs-CZ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oblast nejvíce naléhavých procesů</a:t>
                      </a:r>
                      <a:endParaRPr lang="cs-CZ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5426">
                <a:tc>
                  <a:txBody>
                    <a:bodyPr/>
                    <a:lstStyle/>
                    <a:p>
                      <a:endParaRPr lang="cs-CZ" sz="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969">
                <a:tc>
                  <a:txBody>
                    <a:bodyPr/>
                    <a:lstStyle/>
                    <a:p>
                      <a:endParaRPr lang="cs-CZ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oblast méně naléhavých procesů</a:t>
                      </a:r>
                      <a:endParaRPr lang="cs-CZ" sz="11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cs-CZ" sz="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969">
                <a:tc>
                  <a:txBody>
                    <a:bodyPr/>
                    <a:lstStyle/>
                    <a:p>
                      <a:endParaRPr lang="cs-CZ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oblast procesů vyžadující nejmenší pozornost </a:t>
                      </a:r>
                      <a:endParaRPr lang="cs-CZ" sz="11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9" cy="361886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75657"/>
                <a:gridCol w="510251"/>
                <a:gridCol w="1841063"/>
                <a:gridCol w="1175657"/>
                <a:gridCol w="1175657"/>
                <a:gridCol w="1175657"/>
                <a:gridCol w="1175657"/>
              </a:tblGrid>
              <a:tr h="370840">
                <a:tc rowSpan="5"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Význam IT</a:t>
                      </a:r>
                    </a:p>
                  </a:txBody>
                  <a:tcPr marL="9525" marR="9525" marT="9525" marB="0" vert="vert27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P3, P10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</a:p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P5, P12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</a:p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P13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P15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I.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P6</a:t>
                      </a:r>
                    </a:p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II.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P2, P8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</a:p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P9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P16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IV.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P14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P17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III.</a:t>
                      </a: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P1, P18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</a:p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P19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P20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Technická úroveň IT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Portfolio analýza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Procesy méně naléhavé</a:t>
            </a:r>
          </a:p>
          <a:p>
            <a:pPr lvl="1"/>
            <a:r>
              <a:rPr lang="cs-CZ" dirty="0" smtClean="0"/>
              <a:t>P3 - Řízení informací</a:t>
            </a:r>
          </a:p>
          <a:p>
            <a:pPr lvl="1"/>
            <a:r>
              <a:rPr lang="cs-CZ" dirty="0" smtClean="0"/>
              <a:t>P4 – Audity</a:t>
            </a:r>
          </a:p>
          <a:p>
            <a:pPr lvl="1"/>
            <a:r>
              <a:rPr lang="cs-CZ" dirty="0" smtClean="0"/>
              <a:t>P10 - Nákup materiálu</a:t>
            </a:r>
          </a:p>
          <a:p>
            <a:pPr lvl="1"/>
            <a:r>
              <a:rPr lang="cs-CZ" dirty="0" smtClean="0"/>
              <a:t>P12 - Zajištění provozu IT</a:t>
            </a:r>
          </a:p>
          <a:p>
            <a:pPr lvl="1"/>
            <a:r>
              <a:rPr lang="cs-CZ" dirty="0" smtClean="0"/>
              <a:t>P17 – Řízení lidských zdrojů</a:t>
            </a:r>
          </a:p>
          <a:p>
            <a:pPr lvl="1"/>
            <a:r>
              <a:rPr lang="cs-CZ" dirty="0" smtClean="0"/>
              <a:t>P18 - Zajištění bezpečnosti práce</a:t>
            </a:r>
          </a:p>
          <a:p>
            <a:pPr lvl="1"/>
            <a:r>
              <a:rPr lang="cs-CZ" dirty="0" smtClean="0"/>
              <a:t>P19 – Ekologie a ochrana životního prostředí</a:t>
            </a:r>
          </a:p>
          <a:p>
            <a:pPr lvl="1"/>
            <a:r>
              <a:rPr lang="cs-CZ" dirty="0" smtClean="0"/>
              <a:t>P20 - Likvidace a recyklace odpadů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Vyhodnocení PQM</a:t>
            </a:r>
            <a:br>
              <a:rPr lang="cs-CZ" sz="3600" dirty="0" smtClean="0"/>
            </a:br>
            <a:r>
              <a:rPr lang="cs-CZ" sz="3600" dirty="0" smtClean="0"/>
              <a:t>Důsledky pro systém řízení I.</a:t>
            </a:r>
            <a:endParaRPr lang="cs-CZ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Procesy nejméně naléhavé</a:t>
            </a:r>
          </a:p>
          <a:p>
            <a:pPr lvl="1"/>
            <a:r>
              <a:rPr lang="cs-CZ" dirty="0" smtClean="0"/>
              <a:t>P1 - Strategické plánování</a:t>
            </a:r>
          </a:p>
          <a:p>
            <a:pPr lvl="1"/>
            <a:r>
              <a:rPr lang="cs-CZ" dirty="0" smtClean="0"/>
              <a:t>P2 - Systém managementu jakosti a legislativy</a:t>
            </a:r>
          </a:p>
          <a:p>
            <a:pPr lvl="1"/>
            <a:r>
              <a:rPr lang="cs-CZ" dirty="0" smtClean="0"/>
              <a:t>P5 - Prodej</a:t>
            </a:r>
          </a:p>
          <a:p>
            <a:pPr lvl="1"/>
            <a:r>
              <a:rPr lang="cs-CZ" dirty="0" smtClean="0"/>
              <a:t>P6 - Technická příprava výroby</a:t>
            </a:r>
          </a:p>
          <a:p>
            <a:pPr lvl="1"/>
            <a:r>
              <a:rPr lang="cs-CZ" dirty="0" smtClean="0"/>
              <a:t>P7 - Plánování výroby</a:t>
            </a:r>
          </a:p>
          <a:p>
            <a:pPr lvl="1"/>
            <a:r>
              <a:rPr lang="cs-CZ" dirty="0" smtClean="0"/>
              <a:t>P8 - Výroba</a:t>
            </a:r>
          </a:p>
          <a:p>
            <a:pPr lvl="1"/>
            <a:r>
              <a:rPr lang="cs-CZ" dirty="0" smtClean="0"/>
              <a:t>P9 – Logistika </a:t>
            </a:r>
          </a:p>
          <a:p>
            <a:pPr lvl="1"/>
            <a:r>
              <a:rPr lang="cs-CZ" dirty="0" smtClean="0"/>
              <a:t>P11 – Nákup podpůrného materiálu</a:t>
            </a:r>
          </a:p>
          <a:p>
            <a:pPr lvl="1"/>
            <a:r>
              <a:rPr lang="cs-CZ" dirty="0" smtClean="0"/>
              <a:t>P13 - Finance a účetnictví</a:t>
            </a:r>
          </a:p>
          <a:p>
            <a:pPr lvl="1"/>
            <a:r>
              <a:rPr lang="cs-CZ" dirty="0" smtClean="0"/>
              <a:t>P14 - Technická kontrola</a:t>
            </a:r>
          </a:p>
          <a:p>
            <a:pPr lvl="1"/>
            <a:r>
              <a:rPr lang="cs-CZ" dirty="0" smtClean="0"/>
              <a:t>P15 – Controlling</a:t>
            </a:r>
          </a:p>
          <a:p>
            <a:pPr lvl="1"/>
            <a:r>
              <a:rPr lang="cs-CZ" dirty="0" smtClean="0"/>
              <a:t>P16 - Řízení investic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Vyhodnocení PQM</a:t>
            </a:r>
            <a:br>
              <a:rPr lang="cs-CZ" sz="3600" dirty="0" smtClean="0"/>
            </a:br>
            <a:r>
              <a:rPr lang="cs-CZ" sz="3600" dirty="0" smtClean="0"/>
              <a:t>Důsledky pro systém řízení II.</a:t>
            </a:r>
            <a:endParaRPr lang="cs-CZ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Procesy s vysokým významem IT a nízkou technickou úrovní (I. kvadrant)</a:t>
            </a:r>
          </a:p>
          <a:p>
            <a:pPr lvl="1"/>
            <a:r>
              <a:rPr lang="cs-CZ" dirty="0" smtClean="0"/>
              <a:t>P3 - Řízení informací</a:t>
            </a:r>
          </a:p>
          <a:p>
            <a:pPr lvl="1"/>
            <a:r>
              <a:rPr lang="cs-CZ" dirty="0" smtClean="0"/>
              <a:t>P10 – Nákup materiálu</a:t>
            </a:r>
          </a:p>
          <a:p>
            <a:pPr lvl="1"/>
            <a:r>
              <a:rPr lang="cs-CZ" dirty="0" smtClean="0"/>
              <a:t>P11 – Nákup podpůrného materiálu</a:t>
            </a:r>
          </a:p>
          <a:p>
            <a:r>
              <a:rPr lang="cs-CZ" dirty="0" smtClean="0"/>
              <a:t>Procesy s vysokým významem IT a vysokou technickou úrovní (II. kvadrant)</a:t>
            </a:r>
          </a:p>
          <a:p>
            <a:pPr lvl="1"/>
            <a:r>
              <a:rPr lang="cs-CZ" dirty="0" smtClean="0"/>
              <a:t>P5 - Prodej</a:t>
            </a:r>
          </a:p>
          <a:p>
            <a:pPr lvl="1"/>
            <a:r>
              <a:rPr lang="cs-CZ" dirty="0" smtClean="0"/>
              <a:t>P6 - Technická příprava výroby</a:t>
            </a:r>
          </a:p>
          <a:p>
            <a:pPr lvl="1"/>
            <a:r>
              <a:rPr lang="cs-CZ" dirty="0" smtClean="0"/>
              <a:t>P7 - Plánování výroby</a:t>
            </a:r>
          </a:p>
          <a:p>
            <a:pPr lvl="1"/>
            <a:r>
              <a:rPr lang="cs-CZ" dirty="0" smtClean="0"/>
              <a:t>P12 - Zajištění provozu IT</a:t>
            </a:r>
          </a:p>
          <a:p>
            <a:pPr lvl="1"/>
            <a:r>
              <a:rPr lang="cs-CZ" dirty="0" smtClean="0"/>
              <a:t>P13 - Finance a účetnictví</a:t>
            </a:r>
          </a:p>
          <a:p>
            <a:pPr lvl="1"/>
            <a:r>
              <a:rPr lang="cs-CZ" dirty="0" smtClean="0"/>
              <a:t>P15 – Controlling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Vyhodnocení PQM</a:t>
            </a:r>
            <a:br>
              <a:rPr lang="cs-CZ" sz="3600" dirty="0" smtClean="0"/>
            </a:br>
            <a:r>
              <a:rPr lang="cs-CZ" sz="3600" dirty="0" smtClean="0"/>
              <a:t>Důsledky pro IT I.</a:t>
            </a:r>
            <a:endParaRPr lang="cs-CZ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Procesy s nízkým významem IT a nízkou technickou úrovní (IV. kvadrant)</a:t>
            </a:r>
          </a:p>
          <a:p>
            <a:pPr lvl="1"/>
            <a:r>
              <a:rPr lang="cs-CZ" dirty="0" smtClean="0"/>
              <a:t>P1 - Strategické plánování</a:t>
            </a:r>
          </a:p>
          <a:p>
            <a:pPr lvl="1"/>
            <a:r>
              <a:rPr lang="cs-CZ" dirty="0" smtClean="0"/>
              <a:t>P2 - Systém managementu jakosti a legislativy</a:t>
            </a:r>
          </a:p>
          <a:p>
            <a:pPr lvl="1"/>
            <a:r>
              <a:rPr lang="cs-CZ" dirty="0" smtClean="0"/>
              <a:t>P4 - Audity</a:t>
            </a:r>
          </a:p>
          <a:p>
            <a:pPr lvl="1"/>
            <a:r>
              <a:rPr lang="cs-CZ" dirty="0" smtClean="0"/>
              <a:t>P8 - Výroba</a:t>
            </a:r>
          </a:p>
          <a:p>
            <a:pPr lvl="1"/>
            <a:r>
              <a:rPr lang="cs-CZ" dirty="0" smtClean="0"/>
              <a:t>P9 - Logistika</a:t>
            </a:r>
          </a:p>
          <a:p>
            <a:pPr lvl="1"/>
            <a:r>
              <a:rPr lang="cs-CZ" dirty="0" smtClean="0"/>
              <a:t>P14 – Technická kontrola</a:t>
            </a:r>
          </a:p>
          <a:p>
            <a:pPr lvl="1"/>
            <a:r>
              <a:rPr lang="cs-CZ" dirty="0" smtClean="0"/>
              <a:t>P16 – Řízení investic</a:t>
            </a:r>
          </a:p>
          <a:p>
            <a:pPr lvl="1"/>
            <a:r>
              <a:rPr lang="cs-CZ" dirty="0" smtClean="0"/>
              <a:t>P17 – Řízení lidských zdrojů</a:t>
            </a:r>
          </a:p>
          <a:p>
            <a:pPr lvl="1"/>
            <a:r>
              <a:rPr lang="cs-CZ" dirty="0" smtClean="0"/>
              <a:t>P18 – Zajištění bezpečnosti práce</a:t>
            </a:r>
          </a:p>
          <a:p>
            <a:pPr lvl="1"/>
            <a:r>
              <a:rPr lang="cs-CZ" dirty="0" smtClean="0"/>
              <a:t>P19 – Ekologie a ochrana životního prostředí</a:t>
            </a:r>
          </a:p>
          <a:p>
            <a:pPr lvl="1"/>
            <a:r>
              <a:rPr lang="cs-CZ" dirty="0" smtClean="0"/>
              <a:t>P20 - Likvidace a recyklace odpadů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Vyhodnocení PQM</a:t>
            </a:r>
            <a:br>
              <a:rPr lang="cs-CZ" sz="4000" dirty="0" smtClean="0"/>
            </a:br>
            <a:r>
              <a:rPr lang="cs-CZ" sz="4000" dirty="0" smtClean="0"/>
              <a:t>Důsledky pro IT II.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Metalurgicko-strojírenská </a:t>
            </a:r>
            <a:r>
              <a:rPr lang="cs-CZ" dirty="0" smtClean="0"/>
              <a:t>společnost</a:t>
            </a:r>
          </a:p>
          <a:p>
            <a:r>
              <a:rPr lang="cs-CZ" dirty="0" smtClean="0"/>
              <a:t>Produkce a prodej</a:t>
            </a:r>
          </a:p>
          <a:p>
            <a:pPr lvl="1"/>
            <a:r>
              <a:rPr lang="cs-CZ" dirty="0" smtClean="0"/>
              <a:t>Volně kovaných </a:t>
            </a:r>
            <a:r>
              <a:rPr lang="cs-CZ" dirty="0" err="1" smtClean="0"/>
              <a:t>výkovů</a:t>
            </a:r>
            <a:endParaRPr lang="cs-CZ" dirty="0" smtClean="0"/>
          </a:p>
          <a:p>
            <a:pPr lvl="1"/>
            <a:r>
              <a:rPr lang="cs-CZ" dirty="0" smtClean="0"/>
              <a:t>Ocelových a litinových odlitků</a:t>
            </a:r>
          </a:p>
          <a:p>
            <a:pPr lvl="1"/>
            <a:r>
              <a:rPr lang="cs-CZ" dirty="0" smtClean="0"/>
              <a:t>Ocelových </a:t>
            </a:r>
            <a:r>
              <a:rPr lang="cs-CZ" dirty="0" err="1" smtClean="0"/>
              <a:t>ignotů</a:t>
            </a:r>
            <a:endParaRPr lang="cs-CZ" dirty="0" smtClean="0"/>
          </a:p>
          <a:p>
            <a:r>
              <a:rPr lang="cs-CZ" dirty="0" smtClean="0"/>
              <a:t>Ocelárna, slévárna, kovárna, obrábění</a:t>
            </a:r>
          </a:p>
          <a:p>
            <a:r>
              <a:rPr lang="cs-CZ" dirty="0" smtClean="0"/>
              <a:t>Komplexní řešení včetně konzultací</a:t>
            </a:r>
          </a:p>
          <a:p>
            <a:r>
              <a:rPr lang="cs-CZ" dirty="0" smtClean="0"/>
              <a:t>Orientace na export</a:t>
            </a:r>
          </a:p>
          <a:p>
            <a:r>
              <a:rPr lang="cs-CZ" dirty="0" smtClean="0"/>
              <a:t>Obrat kolem 3 mld.</a:t>
            </a:r>
          </a:p>
          <a:p>
            <a:r>
              <a:rPr lang="cs-CZ" dirty="0" smtClean="0"/>
              <a:t>Cca 1000 zaměstnanců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společnosti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F1 – Technologie</a:t>
            </a:r>
          </a:p>
          <a:p>
            <a:r>
              <a:rPr lang="cs-CZ" dirty="0" smtClean="0"/>
              <a:t>F2 - Efektivita a kvalita práce </a:t>
            </a:r>
          </a:p>
          <a:p>
            <a:r>
              <a:rPr lang="cs-CZ" dirty="0" smtClean="0"/>
              <a:t>F3 – Suroviny (kvalita, cena)</a:t>
            </a:r>
          </a:p>
          <a:p>
            <a:r>
              <a:rPr lang="cs-CZ" dirty="0" smtClean="0"/>
              <a:t>F4 – Snížení nákladů</a:t>
            </a:r>
          </a:p>
          <a:p>
            <a:r>
              <a:rPr lang="cs-CZ" dirty="0" smtClean="0"/>
              <a:t>F5 - Analýza trhu, trendů, marketing</a:t>
            </a:r>
          </a:p>
          <a:p>
            <a:r>
              <a:rPr lang="cs-CZ" dirty="0" smtClean="0"/>
              <a:t>F6 – Zaměření na technologicky složité výrobky (např. pro jadernou energetiku)</a:t>
            </a:r>
          </a:p>
          <a:p>
            <a:pPr lvl="1"/>
            <a:r>
              <a:rPr lang="cs-CZ" dirty="0" smtClean="0"/>
              <a:t>Postupné zbavování se jednoduchých produktů</a:t>
            </a:r>
          </a:p>
          <a:p>
            <a:r>
              <a:rPr lang="cs-CZ" dirty="0" smtClean="0"/>
              <a:t>F7 – včasnost dodávek</a:t>
            </a:r>
          </a:p>
          <a:p>
            <a:r>
              <a:rPr lang="cs-CZ" dirty="0" smtClean="0"/>
              <a:t>F8 – vysoce kvalifikovaný personál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CRITICAL SUCCESS FACTORS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P1 - Strategické plánování</a:t>
            </a:r>
          </a:p>
          <a:p>
            <a:pPr lvl="1"/>
            <a:r>
              <a:rPr lang="cs-CZ" dirty="0" smtClean="0"/>
              <a:t>Obchodní, výrobní, ekonomické, personální </a:t>
            </a:r>
          </a:p>
          <a:p>
            <a:pPr lvl="1"/>
            <a:r>
              <a:rPr lang="cs-CZ" dirty="0" smtClean="0"/>
              <a:t>Dlouhodobé (roky až desítky let), vize, jaké produkty, marketing, průzkum trhu</a:t>
            </a:r>
          </a:p>
          <a:p>
            <a:r>
              <a:rPr lang="cs-CZ" dirty="0" smtClean="0"/>
              <a:t>P2 - Systém managementu jakosti a legislativy</a:t>
            </a:r>
          </a:p>
          <a:p>
            <a:pPr lvl="1"/>
            <a:r>
              <a:rPr lang="cs-CZ" dirty="0" smtClean="0"/>
              <a:t>Legislativa omezuje firmu, ovlivňuje řízení </a:t>
            </a:r>
          </a:p>
          <a:p>
            <a:pPr lvl="1"/>
            <a:r>
              <a:rPr lang="cs-CZ" dirty="0" smtClean="0"/>
              <a:t>Normy, certifikáty </a:t>
            </a:r>
          </a:p>
          <a:p>
            <a:r>
              <a:rPr lang="cs-CZ" dirty="0" smtClean="0"/>
              <a:t>P3 - Řízení informací</a:t>
            </a:r>
          </a:p>
          <a:p>
            <a:pPr lvl="1"/>
            <a:r>
              <a:rPr lang="cs-CZ" dirty="0" smtClean="0"/>
              <a:t>Strukturované informace – součást IS</a:t>
            </a:r>
          </a:p>
          <a:p>
            <a:pPr lvl="2"/>
            <a:r>
              <a:rPr lang="cs-CZ" dirty="0" smtClean="0"/>
              <a:t>Objednávky, faktury, personalistika, technologické postupy </a:t>
            </a:r>
          </a:p>
          <a:p>
            <a:pPr lvl="2"/>
            <a:r>
              <a:rPr lang="cs-CZ" dirty="0" smtClean="0"/>
              <a:t>Vstupy zadávají lidé </a:t>
            </a:r>
          </a:p>
          <a:p>
            <a:pPr lvl="2"/>
            <a:r>
              <a:rPr lang="cs-CZ" dirty="0" smtClean="0"/>
              <a:t>Výstupy generuje informační systém (reporty, grafy, tabulky)</a:t>
            </a:r>
          </a:p>
          <a:p>
            <a:pPr lvl="1"/>
            <a:r>
              <a:rPr lang="cs-CZ" dirty="0" smtClean="0"/>
              <a:t>Nestrukturované</a:t>
            </a:r>
          </a:p>
          <a:p>
            <a:pPr lvl="2"/>
            <a:r>
              <a:rPr lang="cs-CZ" dirty="0" smtClean="0"/>
              <a:t>Zápisy z porady</a:t>
            </a:r>
          </a:p>
          <a:p>
            <a:r>
              <a:rPr lang="cs-CZ" dirty="0" smtClean="0"/>
              <a:t>P4 – Audity</a:t>
            </a:r>
          </a:p>
          <a:p>
            <a:pPr lvl="1"/>
            <a:r>
              <a:rPr lang="pl-PL" dirty="0" smtClean="0"/>
              <a:t>Kontrola, zda jsou dodržovány normy a předpisy </a:t>
            </a:r>
            <a:endParaRPr lang="cs-CZ" dirty="0" smtClean="0"/>
          </a:p>
          <a:p>
            <a:endParaRPr lang="ru-RU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Řídící procesy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P5 - Prodej</a:t>
            </a:r>
          </a:p>
          <a:p>
            <a:pPr lvl="1"/>
            <a:r>
              <a:rPr lang="cs-CZ" dirty="0" smtClean="0"/>
              <a:t>Prodej ingotů, odlitků, výkovků</a:t>
            </a:r>
          </a:p>
          <a:p>
            <a:r>
              <a:rPr lang="cs-CZ" dirty="0" smtClean="0"/>
              <a:t>P6 - Technická příprava výroby</a:t>
            </a:r>
          </a:p>
          <a:p>
            <a:pPr lvl="1"/>
            <a:r>
              <a:rPr lang="cs-CZ" dirty="0" smtClean="0"/>
              <a:t>Přezkoumaní požadavků zákazníka</a:t>
            </a:r>
          </a:p>
          <a:p>
            <a:pPr lvl="1"/>
            <a:r>
              <a:rPr lang="cs-CZ" dirty="0" smtClean="0"/>
              <a:t>Příprava výrobní dokumentace</a:t>
            </a:r>
          </a:p>
          <a:p>
            <a:r>
              <a:rPr lang="cs-CZ" dirty="0" smtClean="0"/>
              <a:t>P7 - Plánování výroby</a:t>
            </a:r>
          </a:p>
          <a:p>
            <a:pPr lvl="1"/>
            <a:r>
              <a:rPr lang="cs-CZ" dirty="0" smtClean="0"/>
              <a:t>Monitorování zakázek</a:t>
            </a:r>
          </a:p>
          <a:p>
            <a:pPr lvl="1"/>
            <a:r>
              <a:rPr lang="cs-CZ" dirty="0" smtClean="0"/>
              <a:t>Dodržování plánu</a:t>
            </a:r>
          </a:p>
          <a:p>
            <a:r>
              <a:rPr lang="cs-CZ" dirty="0" smtClean="0"/>
              <a:t>P8 - Výroba</a:t>
            </a:r>
          </a:p>
          <a:p>
            <a:r>
              <a:rPr lang="cs-CZ" dirty="0" smtClean="0"/>
              <a:t>P9 – Logistika</a:t>
            </a:r>
          </a:p>
          <a:p>
            <a:r>
              <a:rPr lang="cs-CZ" dirty="0" smtClean="0"/>
              <a:t>P10 – Nákup materiálu</a:t>
            </a:r>
          </a:p>
          <a:p>
            <a:pPr lvl="1"/>
            <a:r>
              <a:rPr lang="cs-CZ" dirty="0" smtClean="0"/>
              <a:t>Materiál pro výrobu</a:t>
            </a:r>
          </a:p>
          <a:p>
            <a:pPr lvl="1"/>
            <a:r>
              <a:rPr lang="cs-CZ" dirty="0" smtClean="0"/>
              <a:t>Množství, kvalita</a:t>
            </a:r>
            <a:endParaRPr lang="ru-RU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procesy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P11 – Nákup podpůrného materiálu</a:t>
            </a:r>
          </a:p>
          <a:p>
            <a:pPr lvl="1"/>
            <a:r>
              <a:rPr lang="cs-CZ" dirty="0" smtClean="0"/>
              <a:t>Podpůrný materiál (tužky, papíry…)</a:t>
            </a:r>
          </a:p>
          <a:p>
            <a:r>
              <a:rPr lang="cs-CZ" dirty="0" smtClean="0"/>
              <a:t>P12 - Zajištění provozu IT</a:t>
            </a:r>
          </a:p>
          <a:p>
            <a:pPr lvl="1"/>
            <a:r>
              <a:rPr lang="cs-CZ" dirty="0" smtClean="0"/>
              <a:t>Správa HW, SW, licencí</a:t>
            </a:r>
          </a:p>
          <a:p>
            <a:pPr lvl="1"/>
            <a:r>
              <a:rPr lang="cs-CZ" dirty="0" smtClean="0"/>
              <a:t>Informační systém (identifikace a sledovatelnost výrobků, zakázky, poptávky, nabídky, uschování dat)</a:t>
            </a:r>
          </a:p>
          <a:p>
            <a:r>
              <a:rPr lang="cs-CZ" dirty="0" smtClean="0"/>
              <a:t>P13 - Finance a účetnictví</a:t>
            </a:r>
          </a:p>
          <a:p>
            <a:pPr lvl="1"/>
            <a:r>
              <a:rPr lang="cs-CZ" dirty="0" smtClean="0"/>
              <a:t>Ekonomika (business plán, zjištění nákladů na výrobu, provoz a správa budov atd.)</a:t>
            </a:r>
          </a:p>
          <a:p>
            <a:pPr lvl="1"/>
            <a:r>
              <a:rPr lang="cs-CZ" dirty="0" smtClean="0"/>
              <a:t>Monitorování zakázek (náležitá kvalita, dodržení plánu) </a:t>
            </a:r>
          </a:p>
          <a:p>
            <a:r>
              <a:rPr lang="cs-CZ" dirty="0" smtClean="0"/>
              <a:t>P14 - Technická kontrola</a:t>
            </a:r>
          </a:p>
          <a:p>
            <a:pPr lvl="1"/>
            <a:r>
              <a:rPr lang="cs-CZ" dirty="0" smtClean="0"/>
              <a:t>Kontrola kvality</a:t>
            </a:r>
          </a:p>
          <a:p>
            <a:pPr lvl="1"/>
            <a:r>
              <a:rPr lang="cs-CZ" dirty="0" smtClean="0"/>
              <a:t>Dohled, zda výroba probíhá podle předpisů</a:t>
            </a:r>
          </a:p>
          <a:p>
            <a:r>
              <a:rPr lang="cs-CZ" dirty="0" smtClean="0"/>
              <a:t>P15 – Controlling</a:t>
            </a:r>
          </a:p>
          <a:p>
            <a:pPr lvl="1"/>
            <a:r>
              <a:rPr lang="cs-CZ" dirty="0" smtClean="0"/>
              <a:t>Statistické zpracování dat (náklady, plnění plánů, atd.)</a:t>
            </a:r>
          </a:p>
          <a:p>
            <a:pPr lvl="1"/>
            <a:r>
              <a:rPr lang="cs-CZ" dirty="0" smtClean="0"/>
              <a:t>Sledování odchylek, zpětná vazba</a:t>
            </a:r>
          </a:p>
          <a:p>
            <a:r>
              <a:rPr lang="cs-CZ" dirty="0" smtClean="0"/>
              <a:t>P16 - Řízení investic</a:t>
            </a:r>
          </a:p>
          <a:p>
            <a:pPr lvl="1"/>
            <a:r>
              <a:rPr lang="cs-CZ" dirty="0" smtClean="0"/>
              <a:t>Nákup strojů a zařízení, opravy, obnova a vylepšení výrobního procesu</a:t>
            </a:r>
          </a:p>
          <a:p>
            <a:r>
              <a:rPr lang="cs-CZ" dirty="0" smtClean="0"/>
              <a:t>P17 – Řízení lidských zdrojů</a:t>
            </a:r>
          </a:p>
          <a:p>
            <a:pPr lvl="1"/>
            <a:r>
              <a:rPr lang="cs-CZ" dirty="0" smtClean="0"/>
              <a:t>Personalistika</a:t>
            </a:r>
          </a:p>
          <a:p>
            <a:pPr lvl="1"/>
            <a:r>
              <a:rPr lang="cs-CZ" dirty="0" smtClean="0"/>
              <a:t>Vzdělání</a:t>
            </a:r>
            <a:endParaRPr lang="ru-RU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Podpůrné procesy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P18 - Zajištění bezpečnosti práce</a:t>
            </a:r>
          </a:p>
          <a:p>
            <a:r>
              <a:rPr lang="cs-CZ" dirty="0" smtClean="0"/>
              <a:t>P19 – Ekologie a ochrana životního prostředí</a:t>
            </a:r>
          </a:p>
          <a:p>
            <a:r>
              <a:rPr lang="cs-CZ" dirty="0" smtClean="0"/>
              <a:t>P20 - Likvidace a recyklace odpadů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procesy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35327" cy="407924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71462"/>
                <a:gridCol w="1643074"/>
                <a:gridCol w="357190"/>
                <a:gridCol w="428628"/>
                <a:gridCol w="428628"/>
                <a:gridCol w="502479"/>
                <a:gridCol w="552077"/>
                <a:gridCol w="552077"/>
                <a:gridCol w="552077"/>
                <a:gridCol w="542503"/>
                <a:gridCol w="436106"/>
                <a:gridCol w="498407"/>
                <a:gridCol w="560708"/>
                <a:gridCol w="809911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F2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F3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F4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F5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F6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F7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F8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CSF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Kvalita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Význam IT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Technická kvalita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P1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Strategické plánování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P2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Systém managementu jakosti a legislativy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P3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Řízení informací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P4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Audity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P5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Prodej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P6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Technická příprava výroby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P7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Plánování výroby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P8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Výroba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P9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Logistika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P10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Nákup materiálu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Přiřazení kritických faktorů úspěchu k podnikovým procesům I.</a:t>
            </a:r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3" cy="417609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46206"/>
                <a:gridCol w="1454016"/>
                <a:gridCol w="428628"/>
                <a:gridCol w="500066"/>
                <a:gridCol w="500066"/>
                <a:gridCol w="500066"/>
                <a:gridCol w="500066"/>
                <a:gridCol w="500066"/>
                <a:gridCol w="500066"/>
                <a:gridCol w="498784"/>
                <a:gridCol w="473278"/>
                <a:gridCol w="540889"/>
                <a:gridCol w="608501"/>
                <a:gridCol w="87894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F2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F3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F4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F5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F6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F7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F8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CSF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Kvalita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Význam IT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Technická kvalita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P11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Nákup podpůrného materiálu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P12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Zajištění provozu IT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P13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Finance a účetnictví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P14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Technická kontrola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P15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Controlling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P16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Řízení investic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P17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Řízení lidských zdrojů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P18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Zajištění bezpečnosti práce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769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P19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Ekologie a ochrana životního prostředí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P20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dirty="0" smtClean="0"/>
                        <a:t>Likvidace a recyklace odpadů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Přiřazení kritických faktorů úspěchu k podnikovým procesům II.</a:t>
            </a:r>
            <a:endParaRPr lang="cs-CZ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977</TotalTime>
  <Words>1007</Words>
  <Application>Microsoft Office PowerPoint</Application>
  <PresentationFormat>Předvádění na obrazovce (4:3)</PresentationFormat>
  <Paragraphs>443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Procesní přístup, PQM -vyhodnocení</vt:lpstr>
      <vt:lpstr>O společnosti</vt:lpstr>
      <vt:lpstr>CRITICAL SUCCESS FACTORS</vt:lpstr>
      <vt:lpstr>Řídící procesy</vt:lpstr>
      <vt:lpstr>Hlavní procesy</vt:lpstr>
      <vt:lpstr>Podpůrné procesy</vt:lpstr>
      <vt:lpstr>Vedlejší procesy</vt:lpstr>
      <vt:lpstr>Přiřazení kritických faktorů úspěchu k podnikovým procesům I.</vt:lpstr>
      <vt:lpstr>Přiřazení kritických faktorů úspěchu k podnikovým procesům II.</vt:lpstr>
      <vt:lpstr>Určení kritických procesů</vt:lpstr>
      <vt:lpstr>Portfolio analýza</vt:lpstr>
      <vt:lpstr>Vyhodnocení PQM Důsledky pro systém řízení I.</vt:lpstr>
      <vt:lpstr>Vyhodnocení PQM Důsledky pro systém řízení II.</vt:lpstr>
      <vt:lpstr>Vyhodnocení PQM Důsledky pro IT I.</vt:lpstr>
      <vt:lpstr>Vyhodnocení PQM Důsledky pro IT II.</vt:lpstr>
      <vt:lpstr>Děkujeme za pozornost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Natalia</dc:creator>
  <cp:lastModifiedBy>kalwi</cp:lastModifiedBy>
  <cp:revision>47</cp:revision>
  <dcterms:created xsi:type="dcterms:W3CDTF">2010-03-06T10:59:54Z</dcterms:created>
  <dcterms:modified xsi:type="dcterms:W3CDTF">2010-03-11T13:22:24Z</dcterms:modified>
</cp:coreProperties>
</file>