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7" r:id="rId11"/>
    <p:sldId id="265" r:id="rId12"/>
    <p:sldId id="266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Světlý styl 3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8" autoAdjust="0"/>
  </p:normalViewPr>
  <p:slideViewPr>
    <p:cSldViewPr>
      <p:cViewPr varScale="1">
        <p:scale>
          <a:sx n="104" d="100"/>
          <a:sy n="104" d="100"/>
        </p:scale>
        <p:origin x="-1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EEBD5AE-6331-4B95-9B10-D28FE3D1B2F6}" type="datetimeFigureOut">
              <a:rPr lang="ru-RU" smtClean="0"/>
              <a:pPr/>
              <a:t>10.03.2010</a:t>
            </a:fld>
            <a:endParaRPr lang="ru-RU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A4B8A77-EC3A-4138-9716-CC2B62D35E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EBD5AE-6331-4B95-9B10-D28FE3D1B2F6}" type="datetimeFigureOut">
              <a:rPr lang="ru-RU" smtClean="0"/>
              <a:pPr/>
              <a:t>10.03.2010</a:t>
            </a:fld>
            <a:endParaRPr lang="ru-RU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B8A77-EC3A-4138-9716-CC2B62D35E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EBD5AE-6331-4B95-9B10-D28FE3D1B2F6}" type="datetimeFigureOut">
              <a:rPr lang="ru-RU" smtClean="0"/>
              <a:pPr/>
              <a:t>10.03.2010</a:t>
            </a:fld>
            <a:endParaRPr lang="ru-RU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B8A77-EC3A-4138-9716-CC2B62D35E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EBD5AE-6331-4B95-9B10-D28FE3D1B2F6}" type="datetimeFigureOut">
              <a:rPr lang="ru-RU" smtClean="0"/>
              <a:pPr/>
              <a:t>10.03.2010</a:t>
            </a:fld>
            <a:endParaRPr lang="ru-RU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B8A77-EC3A-4138-9716-CC2B62D35E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EBD5AE-6331-4B95-9B10-D28FE3D1B2F6}" type="datetimeFigureOut">
              <a:rPr lang="ru-RU" smtClean="0"/>
              <a:pPr/>
              <a:t>10.03.2010</a:t>
            </a:fld>
            <a:endParaRPr lang="ru-RU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B8A77-EC3A-4138-9716-CC2B62D35E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EBD5AE-6331-4B95-9B10-D28FE3D1B2F6}" type="datetimeFigureOut">
              <a:rPr lang="ru-RU" smtClean="0"/>
              <a:pPr/>
              <a:t>10.03.2010</a:t>
            </a:fld>
            <a:endParaRPr lang="ru-RU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B8A77-EC3A-4138-9716-CC2B62D35E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EBD5AE-6331-4B95-9B10-D28FE3D1B2F6}" type="datetimeFigureOut">
              <a:rPr lang="ru-RU" smtClean="0"/>
              <a:pPr/>
              <a:t>10.03.2010</a:t>
            </a:fld>
            <a:endParaRPr lang="ru-RU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B8A77-EC3A-4138-9716-CC2B62D35E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EBD5AE-6331-4B95-9B10-D28FE3D1B2F6}" type="datetimeFigureOut">
              <a:rPr lang="ru-RU" smtClean="0"/>
              <a:pPr/>
              <a:t>10.03.2010</a:t>
            </a:fld>
            <a:endParaRPr lang="ru-RU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B8A77-EC3A-4138-9716-CC2B62D35E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EBD5AE-6331-4B95-9B10-D28FE3D1B2F6}" type="datetimeFigureOut">
              <a:rPr lang="ru-RU" smtClean="0"/>
              <a:pPr/>
              <a:t>10.03.2010</a:t>
            </a:fld>
            <a:endParaRPr lang="ru-RU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B8A77-EC3A-4138-9716-CC2B62D35E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EEBD5AE-6331-4B95-9B10-D28FE3D1B2F6}" type="datetimeFigureOut">
              <a:rPr lang="ru-RU" smtClean="0"/>
              <a:pPr/>
              <a:t>10.03.2010</a:t>
            </a:fld>
            <a:endParaRPr lang="ru-RU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B8A77-EC3A-4138-9716-CC2B62D35E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EEBD5AE-6331-4B95-9B10-D28FE3D1B2F6}" type="datetimeFigureOut">
              <a:rPr lang="ru-RU" smtClean="0"/>
              <a:pPr/>
              <a:t>10.03.2010</a:t>
            </a:fld>
            <a:endParaRPr lang="ru-RU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A4B8A77-EC3A-4138-9716-CC2B62D35E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EEBD5AE-6331-4B95-9B10-D28FE3D1B2F6}" type="datetimeFigureOut">
              <a:rPr lang="ru-RU" smtClean="0"/>
              <a:pPr/>
              <a:t>10.03.2010</a:t>
            </a:fld>
            <a:endParaRPr lang="ru-RU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A4B8A77-EC3A-4138-9716-CC2B62D35E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Procesní přistup, PQM -vyhodnocení</a:t>
            </a:r>
            <a:endParaRPr lang="ru-RU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599" cy="3618865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175657"/>
                <a:gridCol w="510251"/>
                <a:gridCol w="1841063"/>
                <a:gridCol w="1175657"/>
                <a:gridCol w="1175657"/>
                <a:gridCol w="1175657"/>
                <a:gridCol w="1175657"/>
              </a:tblGrid>
              <a:tr h="370840">
                <a:tc rowSpan="5"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Význam IT</a:t>
                      </a:r>
                    </a:p>
                  </a:txBody>
                  <a:tcPr marL="9525" marR="9525" marT="9525" marB="0" vert="vert270" anchor="ctr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P3, P10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,</a:t>
                      </a:r>
                    </a:p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P11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P5, P12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,</a:t>
                      </a:r>
                    </a:p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P13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P15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I.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P6</a:t>
                      </a:r>
                    </a:p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II.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P2, P8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,</a:t>
                      </a:r>
                    </a:p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P9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P16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IV.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P14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P17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III.</a:t>
                      </a:r>
                      <a:endParaRPr lang="cs-CZ" sz="2000" b="0" i="0" u="none" strike="noStrike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P1, P18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,</a:t>
                      </a:r>
                    </a:p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P19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P20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rowSpan="2" gridSpan="2"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gridSpan="2" vMerge="1"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Technická úroveň IT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Portfolio analýza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Procesy méně naléhavé</a:t>
            </a:r>
            <a:endParaRPr lang="cs-CZ" dirty="0" smtClean="0"/>
          </a:p>
          <a:p>
            <a:pPr lvl="1"/>
            <a:r>
              <a:rPr lang="cs-CZ" dirty="0" smtClean="0"/>
              <a:t>P3 </a:t>
            </a:r>
            <a:r>
              <a:rPr lang="cs-CZ" dirty="0" smtClean="0"/>
              <a:t>- Řízení informací</a:t>
            </a:r>
            <a:endParaRPr lang="cs-CZ" dirty="0" smtClean="0"/>
          </a:p>
          <a:p>
            <a:pPr lvl="1"/>
            <a:r>
              <a:rPr lang="cs-CZ" dirty="0" smtClean="0"/>
              <a:t>P4 – Audity</a:t>
            </a:r>
          </a:p>
          <a:p>
            <a:pPr lvl="1"/>
            <a:r>
              <a:rPr lang="cs-CZ" dirty="0" smtClean="0"/>
              <a:t>P10 - </a:t>
            </a:r>
            <a:r>
              <a:rPr lang="cs-CZ" dirty="0" smtClean="0"/>
              <a:t>Nákup materiálu</a:t>
            </a:r>
            <a:endParaRPr lang="cs-CZ" dirty="0" smtClean="0"/>
          </a:p>
          <a:p>
            <a:pPr lvl="1"/>
            <a:r>
              <a:rPr lang="cs-CZ" dirty="0" smtClean="0"/>
              <a:t>P12 - </a:t>
            </a:r>
            <a:r>
              <a:rPr lang="cs-CZ" dirty="0" smtClean="0"/>
              <a:t>Zajištění provozu IT</a:t>
            </a:r>
            <a:endParaRPr lang="cs-CZ" dirty="0" smtClean="0"/>
          </a:p>
          <a:p>
            <a:pPr lvl="1"/>
            <a:r>
              <a:rPr lang="cs-CZ" dirty="0" smtClean="0"/>
              <a:t>P17 – Řízení lidských zdrojů</a:t>
            </a:r>
          </a:p>
          <a:p>
            <a:pPr lvl="1"/>
            <a:r>
              <a:rPr lang="cs-CZ" dirty="0" smtClean="0"/>
              <a:t>P18 - Zajištění bezpečnosti práce</a:t>
            </a:r>
          </a:p>
          <a:p>
            <a:pPr lvl="1"/>
            <a:r>
              <a:rPr lang="cs-CZ" dirty="0" smtClean="0"/>
              <a:t>P19 – Ekologie a ochrana životního prostředí</a:t>
            </a:r>
          </a:p>
          <a:p>
            <a:pPr lvl="1"/>
            <a:r>
              <a:rPr lang="cs-CZ" dirty="0" smtClean="0"/>
              <a:t>P20 - Likvidace a recyklace odpadů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Vyhodnocení PQM</a:t>
            </a:r>
            <a:br>
              <a:rPr lang="cs-CZ" sz="3600" dirty="0" smtClean="0"/>
            </a:br>
            <a:r>
              <a:rPr lang="cs-CZ" sz="3600" dirty="0" smtClean="0"/>
              <a:t>Důsledky pro systém řízení I.</a:t>
            </a:r>
            <a:endParaRPr lang="cs-CZ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Procesy nejméně naléhavé</a:t>
            </a:r>
            <a:endParaRPr lang="cs-CZ" dirty="0" smtClean="0"/>
          </a:p>
          <a:p>
            <a:pPr lvl="1"/>
            <a:r>
              <a:rPr lang="cs-CZ" dirty="0" smtClean="0"/>
              <a:t>P1 </a:t>
            </a:r>
            <a:r>
              <a:rPr lang="cs-CZ" dirty="0" smtClean="0"/>
              <a:t>- Strategické plánování</a:t>
            </a:r>
          </a:p>
          <a:p>
            <a:pPr lvl="1"/>
            <a:r>
              <a:rPr lang="cs-CZ" dirty="0" smtClean="0"/>
              <a:t>P2 - Systém managementu jakosti a legislativy</a:t>
            </a:r>
          </a:p>
          <a:p>
            <a:pPr lvl="1"/>
            <a:r>
              <a:rPr lang="cs-CZ" dirty="0" smtClean="0"/>
              <a:t>P5 - Prodej</a:t>
            </a:r>
          </a:p>
          <a:p>
            <a:pPr lvl="1"/>
            <a:r>
              <a:rPr lang="cs-CZ" dirty="0" smtClean="0"/>
              <a:t>P6 - Technická příprava výroby</a:t>
            </a:r>
          </a:p>
          <a:p>
            <a:pPr lvl="1"/>
            <a:r>
              <a:rPr lang="cs-CZ" dirty="0" smtClean="0"/>
              <a:t>P7 - Plánování výroby</a:t>
            </a:r>
          </a:p>
          <a:p>
            <a:pPr lvl="1"/>
            <a:r>
              <a:rPr lang="cs-CZ" dirty="0" smtClean="0"/>
              <a:t>P8 - Výroba</a:t>
            </a:r>
          </a:p>
          <a:p>
            <a:pPr lvl="1"/>
            <a:r>
              <a:rPr lang="cs-CZ" dirty="0" smtClean="0"/>
              <a:t>P9 – Logistika </a:t>
            </a:r>
            <a:endParaRPr lang="cs-CZ" dirty="0" smtClean="0"/>
          </a:p>
          <a:p>
            <a:pPr lvl="1"/>
            <a:r>
              <a:rPr lang="cs-CZ" dirty="0" smtClean="0"/>
              <a:t>P11 – </a:t>
            </a:r>
            <a:r>
              <a:rPr lang="cs-CZ" dirty="0" smtClean="0"/>
              <a:t>Nákup podpůrného materiálu</a:t>
            </a:r>
            <a:endParaRPr lang="cs-CZ" dirty="0" smtClean="0"/>
          </a:p>
          <a:p>
            <a:pPr lvl="1"/>
            <a:r>
              <a:rPr lang="cs-CZ" dirty="0" smtClean="0"/>
              <a:t>P13 - Finance a účetnictví</a:t>
            </a:r>
          </a:p>
          <a:p>
            <a:pPr lvl="1"/>
            <a:r>
              <a:rPr lang="cs-CZ" dirty="0" smtClean="0"/>
              <a:t>P14 - Technická kontrola</a:t>
            </a:r>
          </a:p>
          <a:p>
            <a:pPr lvl="1"/>
            <a:r>
              <a:rPr lang="cs-CZ" dirty="0" smtClean="0"/>
              <a:t>P15 – Controlling</a:t>
            </a:r>
          </a:p>
          <a:p>
            <a:pPr lvl="1"/>
            <a:r>
              <a:rPr lang="cs-CZ" dirty="0" smtClean="0"/>
              <a:t>P16 - Řízení investic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Vyhodnocení PQM</a:t>
            </a:r>
            <a:br>
              <a:rPr lang="cs-CZ" sz="3600" dirty="0" smtClean="0"/>
            </a:br>
            <a:r>
              <a:rPr lang="cs-CZ" sz="3600" dirty="0" smtClean="0"/>
              <a:t>Důsledky pro systém </a:t>
            </a:r>
            <a:r>
              <a:rPr lang="cs-CZ" sz="3600" dirty="0" smtClean="0"/>
              <a:t>řízení II.</a:t>
            </a:r>
            <a:endParaRPr lang="cs-CZ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Procesy s vysokým významem IT a nízkou technickou úrovní (I. kvadrant)</a:t>
            </a:r>
          </a:p>
          <a:p>
            <a:pPr lvl="1"/>
            <a:r>
              <a:rPr lang="cs-CZ" dirty="0" smtClean="0"/>
              <a:t>P3 - Řízení informací</a:t>
            </a:r>
          </a:p>
          <a:p>
            <a:pPr lvl="1"/>
            <a:r>
              <a:rPr lang="cs-CZ" dirty="0" smtClean="0"/>
              <a:t>P10 – Nákup materiálu</a:t>
            </a:r>
          </a:p>
          <a:p>
            <a:pPr lvl="1"/>
            <a:r>
              <a:rPr lang="cs-CZ" dirty="0" smtClean="0"/>
              <a:t>P11 – Nákup </a:t>
            </a:r>
            <a:r>
              <a:rPr lang="cs-CZ" dirty="0" smtClean="0"/>
              <a:t>podpůrného </a:t>
            </a:r>
            <a:r>
              <a:rPr lang="cs-CZ" dirty="0" smtClean="0"/>
              <a:t>materiálu</a:t>
            </a:r>
          </a:p>
          <a:p>
            <a:r>
              <a:rPr lang="cs-CZ" dirty="0" smtClean="0"/>
              <a:t>Procesy s vysokým významem IT a </a:t>
            </a:r>
            <a:r>
              <a:rPr lang="cs-CZ" dirty="0" smtClean="0"/>
              <a:t>vysokou </a:t>
            </a:r>
            <a:r>
              <a:rPr lang="cs-CZ" dirty="0" smtClean="0"/>
              <a:t>technickou úrovní </a:t>
            </a:r>
            <a:r>
              <a:rPr lang="cs-CZ" dirty="0" smtClean="0"/>
              <a:t>(II</a:t>
            </a:r>
            <a:r>
              <a:rPr lang="cs-CZ" dirty="0" smtClean="0"/>
              <a:t>. kvadrant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P5 - Prodej</a:t>
            </a:r>
          </a:p>
          <a:p>
            <a:pPr lvl="1"/>
            <a:r>
              <a:rPr lang="cs-CZ" dirty="0" smtClean="0"/>
              <a:t>P6 - Technická příprava výroby</a:t>
            </a:r>
          </a:p>
          <a:p>
            <a:pPr lvl="1"/>
            <a:r>
              <a:rPr lang="cs-CZ" dirty="0" smtClean="0"/>
              <a:t>P7 - Plánování výroby</a:t>
            </a:r>
          </a:p>
          <a:p>
            <a:pPr lvl="1"/>
            <a:r>
              <a:rPr lang="cs-CZ" dirty="0" smtClean="0"/>
              <a:t>P12 - Zajištění provozu IT</a:t>
            </a:r>
          </a:p>
          <a:p>
            <a:pPr lvl="1"/>
            <a:r>
              <a:rPr lang="cs-CZ" dirty="0" smtClean="0"/>
              <a:t>P13 - Finance a účetnictví</a:t>
            </a:r>
          </a:p>
          <a:p>
            <a:pPr lvl="1"/>
            <a:r>
              <a:rPr lang="cs-CZ" dirty="0" smtClean="0"/>
              <a:t>P15 – Controlling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Vyhodnocení PQM</a:t>
            </a:r>
            <a:br>
              <a:rPr lang="cs-CZ" sz="3600" dirty="0" smtClean="0"/>
            </a:br>
            <a:r>
              <a:rPr lang="cs-CZ" sz="3600" dirty="0" smtClean="0"/>
              <a:t>Důsledky </a:t>
            </a:r>
            <a:r>
              <a:rPr lang="cs-CZ" sz="3600" dirty="0" smtClean="0"/>
              <a:t>pro IT I.</a:t>
            </a:r>
            <a:endParaRPr lang="cs-CZ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Procesy </a:t>
            </a:r>
            <a:r>
              <a:rPr lang="cs-CZ" dirty="0" smtClean="0"/>
              <a:t>s </a:t>
            </a:r>
            <a:r>
              <a:rPr lang="cs-CZ" dirty="0" smtClean="0"/>
              <a:t>nízkým </a:t>
            </a:r>
            <a:r>
              <a:rPr lang="cs-CZ" dirty="0" smtClean="0"/>
              <a:t>významem IT a nízkou technickou úrovní (</a:t>
            </a:r>
            <a:r>
              <a:rPr lang="cs-CZ" dirty="0" smtClean="0"/>
              <a:t>IV. </a:t>
            </a:r>
            <a:r>
              <a:rPr lang="cs-CZ" dirty="0" smtClean="0"/>
              <a:t>kvadrant)</a:t>
            </a:r>
          </a:p>
          <a:p>
            <a:pPr lvl="1"/>
            <a:r>
              <a:rPr lang="cs-CZ" dirty="0" smtClean="0"/>
              <a:t>P1 - Strategické plánování</a:t>
            </a:r>
          </a:p>
          <a:p>
            <a:pPr lvl="1"/>
            <a:r>
              <a:rPr lang="cs-CZ" dirty="0" smtClean="0"/>
              <a:t>P2 - Systém managementu jakosti a legislativy</a:t>
            </a:r>
          </a:p>
          <a:p>
            <a:pPr lvl="1"/>
            <a:r>
              <a:rPr lang="cs-CZ" dirty="0" smtClean="0"/>
              <a:t>P4 - Audity</a:t>
            </a:r>
          </a:p>
          <a:p>
            <a:pPr lvl="1"/>
            <a:r>
              <a:rPr lang="cs-CZ" dirty="0" smtClean="0"/>
              <a:t>P8 - Výroba</a:t>
            </a:r>
          </a:p>
          <a:p>
            <a:pPr lvl="1"/>
            <a:r>
              <a:rPr lang="cs-CZ" dirty="0" smtClean="0"/>
              <a:t>P9 - Logistika</a:t>
            </a:r>
          </a:p>
          <a:p>
            <a:pPr lvl="1"/>
            <a:r>
              <a:rPr lang="cs-CZ" dirty="0" smtClean="0"/>
              <a:t>P14 – Technická kontrola</a:t>
            </a:r>
          </a:p>
          <a:p>
            <a:pPr lvl="1"/>
            <a:r>
              <a:rPr lang="cs-CZ" dirty="0" smtClean="0"/>
              <a:t>P16 – Řízení investic</a:t>
            </a:r>
          </a:p>
          <a:p>
            <a:pPr lvl="1"/>
            <a:r>
              <a:rPr lang="cs-CZ" dirty="0" smtClean="0"/>
              <a:t>P17 – Řízení lidských zdrojů</a:t>
            </a:r>
          </a:p>
          <a:p>
            <a:pPr lvl="1"/>
            <a:r>
              <a:rPr lang="cs-CZ" dirty="0" smtClean="0"/>
              <a:t>P18 – Zajištění bezpečnosti práce</a:t>
            </a:r>
          </a:p>
          <a:p>
            <a:pPr lvl="1"/>
            <a:r>
              <a:rPr lang="cs-CZ" dirty="0" smtClean="0"/>
              <a:t>P19 – Ekologie a ochrana životního prostředí</a:t>
            </a:r>
          </a:p>
          <a:p>
            <a:pPr lvl="1"/>
            <a:r>
              <a:rPr lang="cs-CZ" dirty="0" smtClean="0"/>
              <a:t>P20 - Likvidace a recyklace odpadů</a:t>
            </a:r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 smtClean="0"/>
              <a:t>Vyhodnocení PQM</a:t>
            </a:r>
            <a:br>
              <a:rPr lang="cs-CZ" sz="4000" dirty="0" smtClean="0"/>
            </a:br>
            <a:r>
              <a:rPr lang="cs-CZ" sz="4000" dirty="0" smtClean="0"/>
              <a:t>Důsledky pro IT </a:t>
            </a:r>
            <a:r>
              <a:rPr lang="cs-CZ" sz="4000" dirty="0" smtClean="0"/>
              <a:t>II.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Dotazy?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Děkujeme za pozornost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P1 - Strategické </a:t>
            </a:r>
            <a:r>
              <a:rPr lang="cs-CZ" dirty="0" smtClean="0"/>
              <a:t>plánování</a:t>
            </a:r>
          </a:p>
          <a:p>
            <a:pPr lvl="1"/>
            <a:r>
              <a:rPr lang="cs-CZ" dirty="0" smtClean="0"/>
              <a:t>Obchodní</a:t>
            </a:r>
            <a:r>
              <a:rPr lang="cs-CZ" dirty="0" smtClean="0"/>
              <a:t>, výrobní, ekonomické, personální </a:t>
            </a:r>
            <a:endParaRPr lang="cs-CZ" dirty="0" smtClean="0"/>
          </a:p>
          <a:p>
            <a:pPr lvl="1"/>
            <a:r>
              <a:rPr lang="cs-CZ" dirty="0" smtClean="0"/>
              <a:t>Dlouhodobé </a:t>
            </a:r>
            <a:r>
              <a:rPr lang="cs-CZ" dirty="0" smtClean="0"/>
              <a:t>(roky až desítky let), vize, jaké produkty, marketing, průzkum trhu</a:t>
            </a:r>
            <a:endParaRPr lang="cs-CZ" dirty="0" smtClean="0"/>
          </a:p>
          <a:p>
            <a:r>
              <a:rPr lang="cs-CZ" dirty="0" smtClean="0"/>
              <a:t>P2 - Systém managementu jakosti a </a:t>
            </a:r>
            <a:r>
              <a:rPr lang="cs-CZ" dirty="0" smtClean="0"/>
              <a:t>legislativy</a:t>
            </a:r>
          </a:p>
          <a:p>
            <a:pPr lvl="1"/>
            <a:r>
              <a:rPr lang="cs-CZ" dirty="0" smtClean="0"/>
              <a:t>Legislativa </a:t>
            </a:r>
            <a:r>
              <a:rPr lang="cs-CZ" dirty="0" smtClean="0"/>
              <a:t>omezuje firmu, ovlivňuje řízení </a:t>
            </a:r>
            <a:endParaRPr lang="cs-CZ" dirty="0" smtClean="0"/>
          </a:p>
          <a:p>
            <a:pPr lvl="1"/>
            <a:r>
              <a:rPr lang="cs-CZ" dirty="0" smtClean="0"/>
              <a:t>Normy</a:t>
            </a:r>
            <a:r>
              <a:rPr lang="cs-CZ" dirty="0" smtClean="0"/>
              <a:t>, certifikáty </a:t>
            </a:r>
            <a:endParaRPr lang="cs-CZ" dirty="0" smtClean="0"/>
          </a:p>
          <a:p>
            <a:r>
              <a:rPr lang="cs-CZ" dirty="0" smtClean="0"/>
              <a:t>P3 - Řízení </a:t>
            </a:r>
            <a:r>
              <a:rPr lang="cs-CZ" dirty="0" smtClean="0"/>
              <a:t>informací</a:t>
            </a:r>
          </a:p>
          <a:p>
            <a:pPr lvl="1"/>
            <a:r>
              <a:rPr lang="cs-CZ" dirty="0" smtClean="0"/>
              <a:t>Strukturované informace</a:t>
            </a:r>
          </a:p>
          <a:p>
            <a:pPr lvl="2"/>
            <a:r>
              <a:rPr lang="cs-CZ" dirty="0" smtClean="0"/>
              <a:t>Objednávky</a:t>
            </a:r>
            <a:r>
              <a:rPr lang="cs-CZ" dirty="0" smtClean="0"/>
              <a:t>, faktury, personalistika, technologické postupy </a:t>
            </a:r>
            <a:endParaRPr lang="cs-CZ" dirty="0" smtClean="0"/>
          </a:p>
          <a:p>
            <a:pPr lvl="2"/>
            <a:r>
              <a:rPr lang="cs-CZ" dirty="0" smtClean="0"/>
              <a:t>Vstupy </a:t>
            </a:r>
            <a:r>
              <a:rPr lang="cs-CZ" dirty="0" smtClean="0"/>
              <a:t>generují lidé </a:t>
            </a:r>
            <a:endParaRPr lang="cs-CZ" dirty="0" smtClean="0"/>
          </a:p>
          <a:p>
            <a:pPr lvl="2"/>
            <a:r>
              <a:rPr lang="cs-CZ" dirty="0" smtClean="0"/>
              <a:t>Výstupy </a:t>
            </a:r>
            <a:r>
              <a:rPr lang="cs-CZ" dirty="0" smtClean="0"/>
              <a:t>generuje </a:t>
            </a:r>
            <a:r>
              <a:rPr lang="cs-CZ" dirty="0" smtClean="0"/>
              <a:t>informační systém (reporty, grafy, tabulky)</a:t>
            </a:r>
          </a:p>
          <a:p>
            <a:pPr lvl="1"/>
            <a:r>
              <a:rPr lang="cs-CZ" dirty="0" smtClean="0"/>
              <a:t>nestrukturované</a:t>
            </a:r>
          </a:p>
          <a:p>
            <a:pPr lvl="2"/>
            <a:r>
              <a:rPr lang="cs-CZ" dirty="0" smtClean="0"/>
              <a:t>Z</a:t>
            </a:r>
            <a:r>
              <a:rPr lang="cs-CZ" dirty="0" smtClean="0"/>
              <a:t>ápisy z porady</a:t>
            </a:r>
          </a:p>
          <a:p>
            <a:r>
              <a:rPr lang="cs-CZ" dirty="0" smtClean="0"/>
              <a:t>P4 </a:t>
            </a:r>
            <a:r>
              <a:rPr lang="cs-CZ" dirty="0" smtClean="0"/>
              <a:t>– </a:t>
            </a:r>
            <a:r>
              <a:rPr lang="cs-CZ" dirty="0" smtClean="0"/>
              <a:t>Audity</a:t>
            </a:r>
          </a:p>
          <a:p>
            <a:pPr lvl="1"/>
            <a:r>
              <a:rPr lang="pl-PL" dirty="0" smtClean="0"/>
              <a:t>Kontrola</a:t>
            </a:r>
            <a:r>
              <a:rPr lang="pl-PL" dirty="0" smtClean="0"/>
              <a:t>, zda jsou dodržovány normy a předpisy </a:t>
            </a:r>
            <a:endParaRPr lang="cs-CZ" dirty="0" smtClean="0"/>
          </a:p>
          <a:p>
            <a:endParaRPr lang="ru-RU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Řídící procesy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P5 - Prodej</a:t>
            </a:r>
          </a:p>
          <a:p>
            <a:pPr lvl="1"/>
            <a:r>
              <a:rPr lang="cs-CZ" dirty="0" smtClean="0"/>
              <a:t>Prodej </a:t>
            </a:r>
            <a:r>
              <a:rPr lang="cs-CZ" dirty="0" smtClean="0"/>
              <a:t>ingotů, odlitků, výkovků</a:t>
            </a:r>
            <a:endParaRPr lang="cs-CZ" dirty="0" smtClean="0"/>
          </a:p>
          <a:p>
            <a:r>
              <a:rPr lang="cs-CZ" dirty="0" smtClean="0"/>
              <a:t>P6 - Technická příprava výroby</a:t>
            </a:r>
          </a:p>
          <a:p>
            <a:pPr lvl="1"/>
            <a:r>
              <a:rPr lang="cs-CZ" dirty="0" smtClean="0"/>
              <a:t>Přezkoumaní požadavků zákazníka</a:t>
            </a:r>
          </a:p>
          <a:p>
            <a:pPr lvl="1"/>
            <a:r>
              <a:rPr lang="cs-CZ" dirty="0" smtClean="0"/>
              <a:t>Příprava výrobní dokumentace</a:t>
            </a:r>
          </a:p>
          <a:p>
            <a:r>
              <a:rPr lang="cs-CZ" dirty="0" smtClean="0"/>
              <a:t>P7 - Plánování </a:t>
            </a:r>
            <a:r>
              <a:rPr lang="cs-CZ" dirty="0" smtClean="0"/>
              <a:t>výroby</a:t>
            </a:r>
          </a:p>
          <a:p>
            <a:pPr lvl="1"/>
            <a:r>
              <a:rPr lang="cs-CZ" dirty="0" smtClean="0"/>
              <a:t>Monitorování zakázek</a:t>
            </a:r>
          </a:p>
          <a:p>
            <a:pPr lvl="1"/>
            <a:r>
              <a:rPr lang="cs-CZ" dirty="0" smtClean="0"/>
              <a:t>Dodržování plánu</a:t>
            </a:r>
            <a:endParaRPr lang="cs-CZ" dirty="0" smtClean="0"/>
          </a:p>
          <a:p>
            <a:r>
              <a:rPr lang="cs-CZ" dirty="0" smtClean="0"/>
              <a:t>P8 - Výroba</a:t>
            </a:r>
          </a:p>
          <a:p>
            <a:r>
              <a:rPr lang="cs-CZ" dirty="0" smtClean="0"/>
              <a:t>P9 </a:t>
            </a:r>
            <a:r>
              <a:rPr lang="cs-CZ" dirty="0" smtClean="0"/>
              <a:t>– </a:t>
            </a:r>
            <a:r>
              <a:rPr lang="cs-CZ" dirty="0" smtClean="0"/>
              <a:t>Logistika</a:t>
            </a:r>
          </a:p>
          <a:p>
            <a:r>
              <a:rPr lang="cs-CZ" dirty="0" smtClean="0"/>
              <a:t>P10 – Nákup materiálu</a:t>
            </a:r>
          </a:p>
          <a:p>
            <a:pPr lvl="1"/>
            <a:r>
              <a:rPr lang="cs-CZ" dirty="0" smtClean="0"/>
              <a:t>Materiál pro výrobu</a:t>
            </a:r>
          </a:p>
          <a:p>
            <a:pPr lvl="1"/>
            <a:r>
              <a:rPr lang="cs-CZ" dirty="0" smtClean="0"/>
              <a:t>Množství, kvalita</a:t>
            </a:r>
            <a:endParaRPr lang="ru-RU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procesy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P11 – Nákup podpůrného materiálu</a:t>
            </a:r>
          </a:p>
          <a:p>
            <a:pPr lvl="1"/>
            <a:r>
              <a:rPr lang="cs-CZ" dirty="0" smtClean="0"/>
              <a:t>Podpůrný materiál (tužky, papíry, …)</a:t>
            </a:r>
            <a:endParaRPr lang="cs-CZ" dirty="0" smtClean="0"/>
          </a:p>
          <a:p>
            <a:r>
              <a:rPr lang="cs-CZ" dirty="0" smtClean="0"/>
              <a:t>P12 - Zajištění </a:t>
            </a:r>
            <a:r>
              <a:rPr lang="cs-CZ" dirty="0" smtClean="0"/>
              <a:t>provozu IT</a:t>
            </a:r>
          </a:p>
          <a:p>
            <a:pPr lvl="1"/>
            <a:r>
              <a:rPr lang="cs-CZ" dirty="0" smtClean="0"/>
              <a:t>Správa HW, SW, licencí</a:t>
            </a:r>
          </a:p>
          <a:p>
            <a:pPr lvl="1"/>
            <a:r>
              <a:rPr lang="cs-CZ" dirty="0" smtClean="0"/>
              <a:t>Informační systém (Identifikace a sledovatelnost výrobků, zakázky, poptávky, nabídky, uschování dat)</a:t>
            </a:r>
          </a:p>
          <a:p>
            <a:r>
              <a:rPr lang="cs-CZ" dirty="0" smtClean="0"/>
              <a:t>P13 - Finance </a:t>
            </a:r>
            <a:r>
              <a:rPr lang="cs-CZ" dirty="0" smtClean="0"/>
              <a:t>a účetnictví</a:t>
            </a:r>
          </a:p>
          <a:p>
            <a:pPr lvl="1"/>
            <a:r>
              <a:rPr lang="cs-CZ" dirty="0" smtClean="0"/>
              <a:t>Ekonomika </a:t>
            </a:r>
            <a:r>
              <a:rPr lang="cs-CZ" dirty="0" smtClean="0"/>
              <a:t>(business plán, zjištění nákladů na výrobu, provoz a správa budov atd.)</a:t>
            </a:r>
          </a:p>
          <a:p>
            <a:pPr lvl="1"/>
            <a:r>
              <a:rPr lang="cs-CZ" dirty="0" smtClean="0"/>
              <a:t>Monitorování zakázek (náležitá kvalita, dodržení plánu) </a:t>
            </a:r>
          </a:p>
          <a:p>
            <a:r>
              <a:rPr lang="cs-CZ" dirty="0" smtClean="0"/>
              <a:t>P14 - Technická kontrola</a:t>
            </a:r>
          </a:p>
          <a:p>
            <a:pPr lvl="1"/>
            <a:r>
              <a:rPr lang="cs-CZ" dirty="0" smtClean="0"/>
              <a:t>Kontrola kvality</a:t>
            </a:r>
          </a:p>
          <a:p>
            <a:pPr lvl="1"/>
            <a:r>
              <a:rPr lang="cs-CZ" dirty="0" smtClean="0"/>
              <a:t>Dohled</a:t>
            </a:r>
            <a:r>
              <a:rPr lang="cs-CZ" dirty="0" smtClean="0"/>
              <a:t>, zda výroba probíhá podle předpisů</a:t>
            </a:r>
            <a:endParaRPr lang="cs-CZ" dirty="0" smtClean="0"/>
          </a:p>
          <a:p>
            <a:r>
              <a:rPr lang="cs-CZ" dirty="0" smtClean="0"/>
              <a:t>P15 – </a:t>
            </a:r>
            <a:r>
              <a:rPr lang="cs-CZ" dirty="0" smtClean="0"/>
              <a:t>Controlling</a:t>
            </a:r>
          </a:p>
          <a:p>
            <a:pPr lvl="1"/>
            <a:r>
              <a:rPr lang="cs-CZ" dirty="0" smtClean="0"/>
              <a:t>Statistické zpracování dat (náklady, plnění plánů, atd.)</a:t>
            </a:r>
          </a:p>
          <a:p>
            <a:pPr lvl="1"/>
            <a:r>
              <a:rPr lang="cs-CZ" dirty="0" smtClean="0"/>
              <a:t>Sledování odchylek, zpětná vazba</a:t>
            </a:r>
            <a:endParaRPr lang="cs-CZ" dirty="0" smtClean="0"/>
          </a:p>
          <a:p>
            <a:r>
              <a:rPr lang="cs-CZ" dirty="0" smtClean="0"/>
              <a:t>P16 - Řízení investic</a:t>
            </a:r>
          </a:p>
          <a:p>
            <a:pPr lvl="1"/>
            <a:r>
              <a:rPr lang="cs-CZ" dirty="0" smtClean="0"/>
              <a:t>Nákup </a:t>
            </a:r>
            <a:r>
              <a:rPr lang="cs-CZ" dirty="0" smtClean="0"/>
              <a:t>strojů a zařízení, </a:t>
            </a:r>
            <a:r>
              <a:rPr lang="cs-CZ" dirty="0" smtClean="0"/>
              <a:t>opravy, obnova a vylepšení výrobního procesu</a:t>
            </a:r>
            <a:endParaRPr lang="cs-CZ" dirty="0" smtClean="0"/>
          </a:p>
          <a:p>
            <a:r>
              <a:rPr lang="cs-CZ" dirty="0" smtClean="0"/>
              <a:t>P17 – </a:t>
            </a:r>
            <a:r>
              <a:rPr lang="cs-CZ" dirty="0" smtClean="0"/>
              <a:t>Řízení lidských zdrojů</a:t>
            </a:r>
          </a:p>
          <a:p>
            <a:pPr lvl="1"/>
            <a:r>
              <a:rPr lang="cs-CZ" dirty="0" smtClean="0"/>
              <a:t>Personalistika</a:t>
            </a:r>
          </a:p>
          <a:p>
            <a:pPr lvl="1"/>
            <a:r>
              <a:rPr lang="cs-CZ" dirty="0" smtClean="0"/>
              <a:t>Vzdělání</a:t>
            </a:r>
            <a:endParaRPr lang="ru-RU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Podpůrné procesy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P18 - Zajištění bezpečnosti práce</a:t>
            </a:r>
            <a:endParaRPr lang="cs-CZ" dirty="0" smtClean="0"/>
          </a:p>
          <a:p>
            <a:r>
              <a:rPr lang="cs-CZ" dirty="0" smtClean="0"/>
              <a:t>P19 – Ekologie a ochrana životního prostředí</a:t>
            </a:r>
            <a:endParaRPr lang="cs-CZ" dirty="0" smtClean="0"/>
          </a:p>
          <a:p>
            <a:r>
              <a:rPr lang="cs-CZ" dirty="0" smtClean="0"/>
              <a:t>P20 - Likvidace </a:t>
            </a:r>
            <a:r>
              <a:rPr lang="cs-CZ" dirty="0" smtClean="0"/>
              <a:t>a recyklace </a:t>
            </a:r>
            <a:r>
              <a:rPr lang="cs-CZ" dirty="0" smtClean="0"/>
              <a:t>odpadů</a:t>
            </a: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Vedlejší procesy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F1 – technologie</a:t>
            </a:r>
          </a:p>
          <a:p>
            <a:r>
              <a:rPr lang="cs-CZ" dirty="0" smtClean="0"/>
              <a:t>F2 - efektivita a </a:t>
            </a:r>
            <a:r>
              <a:rPr lang="cs-CZ" dirty="0" smtClean="0"/>
              <a:t>kvalita práce </a:t>
            </a:r>
            <a:endParaRPr lang="cs-CZ" dirty="0" smtClean="0"/>
          </a:p>
          <a:p>
            <a:r>
              <a:rPr lang="cs-CZ" dirty="0" smtClean="0"/>
              <a:t>F3 – suroviny (kvalita, cena)</a:t>
            </a:r>
          </a:p>
          <a:p>
            <a:r>
              <a:rPr lang="cs-CZ" dirty="0" smtClean="0"/>
              <a:t>F4 – snížení nákladů</a:t>
            </a:r>
          </a:p>
          <a:p>
            <a:r>
              <a:rPr lang="cs-CZ" dirty="0" smtClean="0"/>
              <a:t>F5 - analýza trhu, trendů, marketing</a:t>
            </a:r>
          </a:p>
          <a:p>
            <a:r>
              <a:rPr lang="cs-CZ" dirty="0" smtClean="0"/>
              <a:t>F6 – zaměření na vysoko-technologické výrobky (např. pro jaderní energetiku), postupné zbavování jednoduchých produktů.</a:t>
            </a:r>
          </a:p>
          <a:p>
            <a:r>
              <a:rPr lang="cs-CZ" dirty="0" smtClean="0"/>
              <a:t>F7 – včasnost dodavek</a:t>
            </a:r>
          </a:p>
          <a:p>
            <a:r>
              <a:rPr lang="cs-CZ" dirty="0" smtClean="0"/>
              <a:t>F8 – vysoce-kvalifikovaný personál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CRITICAL SUCCESS FACTORS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329642" cy="4079240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22068"/>
                <a:gridCol w="500066"/>
                <a:gridCol w="571504"/>
                <a:gridCol w="642942"/>
                <a:gridCol w="928694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F2</a:t>
                      </a: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F3</a:t>
                      </a: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F4</a:t>
                      </a: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F5</a:t>
                      </a: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F6</a:t>
                      </a: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F7</a:t>
                      </a: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F8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CSF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Kvalita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Význam IT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Technická kvalita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P1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P2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D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P3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P4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B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D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D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P5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B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P6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B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B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P7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P8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D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P9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P10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Přiřazení kritických faktorů úspěchu </a:t>
            </a:r>
            <a:r>
              <a:rPr lang="cs-CZ" sz="2800" dirty="0" smtClean="0"/>
              <a:t>k podnikovým </a:t>
            </a:r>
            <a:r>
              <a:rPr lang="cs-CZ" sz="2800" dirty="0" smtClean="0"/>
              <a:t>procesům I</a:t>
            </a:r>
            <a:r>
              <a:rPr lang="cs-CZ" sz="2800" dirty="0" smtClean="0"/>
              <a:t>.</a:t>
            </a:r>
            <a:endParaRPr lang="cs-CZ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329642" cy="4079240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22068"/>
                <a:gridCol w="500066"/>
                <a:gridCol w="571504"/>
                <a:gridCol w="642942"/>
                <a:gridCol w="928694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F2</a:t>
                      </a: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F3</a:t>
                      </a: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F4</a:t>
                      </a: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F5</a:t>
                      </a: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F6</a:t>
                      </a: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F7</a:t>
                      </a: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F8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CSF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Kvalita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Význam IT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Technická kvalita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P11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P12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B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B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P13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B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P14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P15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B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P16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D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P17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B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P18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P19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B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E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P20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B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E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Přiřazení kritických faktorů úspěchu </a:t>
            </a:r>
            <a:r>
              <a:rPr lang="cs-CZ" sz="2800" dirty="0" smtClean="0"/>
              <a:t>k podnikovým </a:t>
            </a:r>
            <a:r>
              <a:rPr lang="cs-CZ" sz="2800" dirty="0" smtClean="0"/>
              <a:t>procesům </a:t>
            </a:r>
            <a:r>
              <a:rPr lang="cs-CZ" sz="2800" dirty="0" smtClean="0"/>
              <a:t>II.</a:t>
            </a:r>
            <a:endParaRPr lang="cs-CZ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Určení kritických procesů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599" cy="33375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{BDBED569-4797-4DF1-A0F4-6AAB3CD982D8}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 rowSpan="7"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Počet CSF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P17</a:t>
                      </a:r>
                    </a:p>
                  </a:txBody>
                  <a:tcPr marL="9525" marR="9525" marT="9525" marB="0" anchor="b"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P5</a:t>
                      </a: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P10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P1, P6, P16</a:t>
                      </a: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P2, P8, P14</a:t>
                      </a: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P19, P20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P9</a:t>
                      </a: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P18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P12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P7, P15</a:t>
                      </a: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P11</a:t>
                      </a: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P13</a:t>
                      </a:r>
                    </a:p>
                  </a:txBody>
                  <a:tcPr marL="9525" marR="9525" marT="9525" marB="0" anchor="b"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rowSpan="2" gridSpan="2"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</a:txBody>
                  <a:tcPr vert="vert270" anchor="ctr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</a:t>
                      </a:r>
                      <a:endParaRPr lang="cs-CZ" dirty="0"/>
                    </a:p>
                  </a:txBody>
                  <a:tcP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Kvalita procesu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4357686" y="5072074"/>
          <a:ext cx="3714776" cy="10820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852572"/>
                <a:gridCol w="2862204"/>
              </a:tblGrid>
              <a:tr h="211150">
                <a:tc>
                  <a:txBody>
                    <a:bodyPr/>
                    <a:lstStyle/>
                    <a:p>
                      <a:endParaRPr lang="cs-CZ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oblast nejvíce naléhavých procesů</a:t>
                      </a:r>
                      <a:endParaRPr lang="cs-CZ" sz="11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5426">
                <a:tc>
                  <a:txBody>
                    <a:bodyPr/>
                    <a:lstStyle/>
                    <a:p>
                      <a:endParaRPr lang="cs-CZ" sz="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969">
                <a:tc>
                  <a:txBody>
                    <a:bodyPr/>
                    <a:lstStyle/>
                    <a:p>
                      <a:endParaRPr lang="cs-CZ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oblast méně naléhavých procesů</a:t>
                      </a:r>
                      <a:endParaRPr lang="cs-CZ" sz="11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cs-CZ" sz="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969">
                <a:tc>
                  <a:txBody>
                    <a:bodyPr/>
                    <a:lstStyle/>
                    <a:p>
                      <a:endParaRPr lang="cs-CZ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oblast procesů vyžadující nejmenší pozornost </a:t>
                      </a:r>
                      <a:endParaRPr lang="cs-CZ" sz="11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955</TotalTime>
  <Words>910</Words>
  <Application>Microsoft Office PowerPoint</Application>
  <PresentationFormat>Předvádění na obrazovce (4:3)</PresentationFormat>
  <Paragraphs>408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Shluk</vt:lpstr>
      <vt:lpstr>Procesní přistup, PQM -vyhodnocení</vt:lpstr>
      <vt:lpstr>Řídící procesy</vt:lpstr>
      <vt:lpstr>Hlavní procesy</vt:lpstr>
      <vt:lpstr>Podpůrné procesy</vt:lpstr>
      <vt:lpstr>Vedlejší procesy</vt:lpstr>
      <vt:lpstr>CRITICAL SUCCESS FACTORS</vt:lpstr>
      <vt:lpstr>Přiřazení kritických faktorů úspěchu k podnikovým procesům I.</vt:lpstr>
      <vt:lpstr>Přiřazení kritických faktorů úspěchu k podnikovým procesům II.</vt:lpstr>
      <vt:lpstr>Určení kritických procesů</vt:lpstr>
      <vt:lpstr>Portfolio analýza</vt:lpstr>
      <vt:lpstr>Vyhodnocení PQM Důsledky pro systém řízení I.</vt:lpstr>
      <vt:lpstr>Vyhodnocení PQM Důsledky pro systém řízení II.</vt:lpstr>
      <vt:lpstr>Vyhodnocení PQM Důsledky pro IT I.</vt:lpstr>
      <vt:lpstr>Vyhodnocení PQM Důsledky pro IT II.</vt:lpstr>
      <vt:lpstr>Děkujeme za pozornost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Natalia</dc:creator>
  <cp:lastModifiedBy>Martin Sloup</cp:lastModifiedBy>
  <cp:revision>40</cp:revision>
  <dcterms:created xsi:type="dcterms:W3CDTF">2010-03-06T10:59:54Z</dcterms:created>
  <dcterms:modified xsi:type="dcterms:W3CDTF">2010-03-11T09:50:01Z</dcterms:modified>
</cp:coreProperties>
</file>