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>
        <p:scale>
          <a:sx n="105" d="100"/>
          <a:sy n="105" d="100"/>
        </p:scale>
        <p:origin x="-1800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en-US" smtClean="0"/>
              <a:pPr/>
              <a:t>Wednesday, March 03, 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Wednesday, March 03,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Wednesday, March 03,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 lang="en-US" smtClean="0"/>
              <a:pPr/>
              <a:t>Wednesday, March 03,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 lang="en-US" smtClean="0"/>
              <a:pPr/>
              <a:t>Wednesday, March 03,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 lang="en-US" smtClean="0"/>
              <a:pPr/>
              <a:t>Wednesday, March 03,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 lang="en-US" smtClean="0"/>
              <a:pPr/>
              <a:t>Wednesday, March 03, 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 lang="en-US" smtClean="0"/>
              <a:pPr/>
              <a:t>Wednesday, March 03, 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 lang="en-US" smtClean="0"/>
              <a:pPr/>
              <a:t>Wednesday, March 03, 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 lang="en-US" smtClean="0"/>
              <a:pPr/>
              <a:t>Wednesday, March 03,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en-US" smtClean="0"/>
              <a:pPr/>
              <a:t>Wednesday, March 03, 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en-US" smtClean="0"/>
              <a:pPr/>
              <a:t>Wednesday, March 03, 2010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kern="1200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Pilsen</a:t>
            </a:r>
            <a:r>
              <a:rPr lang="cs-CZ" sz="48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800" b="1" kern="1200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Steel</a:t>
            </a:r>
            <a:r>
              <a:rPr lang="cs-CZ" sz="48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s.r.o.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Jiří Kučera</a:t>
            </a:r>
          </a:p>
          <a:p>
            <a:r>
              <a:rPr lang="cs-CZ" dirty="0" err="1" smtClean="0"/>
              <a:t>Natalia</a:t>
            </a:r>
            <a:r>
              <a:rPr lang="cs-CZ" dirty="0" smtClean="0"/>
              <a:t> </a:t>
            </a:r>
            <a:r>
              <a:rPr lang="cs-CZ" dirty="0" err="1" smtClean="0"/>
              <a:t>Rubinova</a:t>
            </a:r>
            <a:endParaRPr lang="cs-CZ" dirty="0" smtClean="0"/>
          </a:p>
          <a:p>
            <a:r>
              <a:rPr lang="cs-CZ" dirty="0" smtClean="0"/>
              <a:t>Martin Sloup</a:t>
            </a:r>
          </a:p>
          <a:p>
            <a:r>
              <a:rPr lang="cs-CZ" dirty="0" smtClean="0"/>
              <a:t>Jindřich Štefan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společnosti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Metalurgicko-strojírenská společnost</a:t>
            </a:r>
          </a:p>
          <a:p>
            <a:r>
              <a:rPr lang="cs-CZ" dirty="0" smtClean="0"/>
              <a:t>Produkce a prodej</a:t>
            </a:r>
          </a:p>
          <a:p>
            <a:pPr lvl="1"/>
            <a:r>
              <a:rPr lang="cs-CZ" dirty="0" smtClean="0"/>
              <a:t>Volně kovaných </a:t>
            </a:r>
            <a:r>
              <a:rPr lang="cs-CZ" dirty="0" err="1" smtClean="0"/>
              <a:t>výkovů</a:t>
            </a:r>
            <a:endParaRPr lang="cs-CZ" dirty="0" smtClean="0"/>
          </a:p>
          <a:p>
            <a:pPr lvl="1"/>
            <a:r>
              <a:rPr lang="cs-CZ" dirty="0" smtClean="0"/>
              <a:t>Ocelových a litinových odlitků</a:t>
            </a:r>
          </a:p>
          <a:p>
            <a:pPr lvl="1"/>
            <a:r>
              <a:rPr lang="cs-CZ" dirty="0" smtClean="0"/>
              <a:t>Ocelových </a:t>
            </a:r>
            <a:r>
              <a:rPr lang="cs-CZ" dirty="0" err="1" smtClean="0"/>
              <a:t>ignotů</a:t>
            </a:r>
            <a:endParaRPr lang="cs-CZ" dirty="0" smtClean="0"/>
          </a:p>
          <a:p>
            <a:r>
              <a:rPr lang="cs-CZ" dirty="0" smtClean="0"/>
              <a:t>Ocelárna, slévárna, kovárna, obrábění</a:t>
            </a:r>
            <a:endParaRPr lang="cs-CZ" dirty="0" smtClean="0"/>
          </a:p>
          <a:p>
            <a:r>
              <a:rPr lang="cs-CZ" dirty="0" smtClean="0"/>
              <a:t>Komplexní řešení</a:t>
            </a:r>
          </a:p>
          <a:p>
            <a:pPr lvl="1"/>
            <a:r>
              <a:rPr lang="cs-CZ" dirty="0" smtClean="0"/>
              <a:t>Lití a kování</a:t>
            </a:r>
          </a:p>
          <a:p>
            <a:pPr lvl="1"/>
            <a:r>
              <a:rPr lang="cs-CZ" dirty="0" smtClean="0"/>
              <a:t>Obrábění a úprava povrchu</a:t>
            </a:r>
          </a:p>
          <a:p>
            <a:pPr lvl="1"/>
            <a:r>
              <a:rPr lang="cs-CZ" dirty="0" smtClean="0"/>
              <a:t>Vystavení certifikace kvality</a:t>
            </a:r>
          </a:p>
          <a:p>
            <a:pPr lvl="1"/>
            <a:r>
              <a:rPr lang="cs-CZ" dirty="0" smtClean="0"/>
              <a:t>Odborné a konzultační služby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>
            <a:normAutofit fontScale="92500" lnSpcReduction="20000"/>
          </a:bodyPr>
          <a:lstStyle/>
          <a:p>
            <a:r>
              <a:rPr lang="cs-CZ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1859 – Strojírna hraběte </a:t>
            </a:r>
            <a:r>
              <a:rPr lang="cs-CZ" sz="27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Waldsteina</a:t>
            </a:r>
            <a:r>
              <a:rPr lang="cs-CZ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 Plzni</a:t>
            </a:r>
          </a:p>
          <a:p>
            <a:r>
              <a:rPr lang="cs-CZ" dirty="0" smtClean="0"/>
              <a:t>1869 – Odkoupení Emilem Škodou</a:t>
            </a:r>
          </a:p>
          <a:p>
            <a:r>
              <a:rPr lang="cs-CZ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1886 – Založena první ocelárna v Čechách</a:t>
            </a:r>
          </a:p>
          <a:p>
            <a:r>
              <a:rPr lang="cs-CZ" dirty="0" smtClean="0"/>
              <a:t>1911 – Nová slévárna litiny a obrobna </a:t>
            </a:r>
            <a:r>
              <a:rPr lang="cs-CZ" dirty="0" err="1" smtClean="0"/>
              <a:t>výkovů</a:t>
            </a:r>
            <a:endParaRPr lang="cs-CZ" dirty="0" smtClean="0"/>
          </a:p>
          <a:p>
            <a:r>
              <a:rPr lang="cs-CZ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1982 – Nová výrobní hala – kovárna</a:t>
            </a:r>
          </a:p>
          <a:p>
            <a:r>
              <a:rPr lang="cs-CZ" dirty="0" smtClean="0"/>
              <a:t>1990 – Založení Škoda a.s.</a:t>
            </a:r>
          </a:p>
          <a:p>
            <a:r>
              <a:rPr lang="cs-CZ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1993 – Privatizace, založení </a:t>
            </a:r>
            <a:r>
              <a:rPr lang="cs-CZ" sz="27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dceřinných</a:t>
            </a:r>
            <a:r>
              <a:rPr lang="cs-CZ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smtClean="0"/>
              <a:t>s.r.o.</a:t>
            </a:r>
          </a:p>
          <a:p>
            <a:pPr lvl="1"/>
            <a:r>
              <a:rPr lang="cs-CZ" dirty="0" smtClean="0"/>
              <a:t>Škoda, Hutě, </a:t>
            </a:r>
            <a:r>
              <a:rPr lang="cs-CZ" dirty="0" smtClean="0"/>
              <a:t>s.r.o. a </a:t>
            </a:r>
            <a:r>
              <a:rPr lang="cs-CZ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Škoda, Kovárny, s.r.o.</a:t>
            </a:r>
          </a:p>
          <a:p>
            <a:r>
              <a:rPr lang="cs-CZ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2004 – Prodej do ruského koncernu OMZ</a:t>
            </a:r>
          </a:p>
          <a:p>
            <a:r>
              <a:rPr lang="cs-CZ" dirty="0" smtClean="0"/>
              <a:t>2007 – Sloučení – </a:t>
            </a:r>
            <a:r>
              <a:rPr lang="cs-CZ" dirty="0" err="1" smtClean="0"/>
              <a:t>Pilsen</a:t>
            </a:r>
            <a:r>
              <a:rPr lang="cs-CZ" dirty="0" smtClean="0"/>
              <a:t> </a:t>
            </a:r>
            <a:r>
              <a:rPr lang="cs-CZ" dirty="0" err="1" smtClean="0"/>
              <a:t>Steel</a:t>
            </a:r>
            <a:r>
              <a:rPr lang="cs-CZ" dirty="0" smtClean="0"/>
              <a:t> s.r.o.</a:t>
            </a:r>
          </a:p>
          <a:p>
            <a:r>
              <a:rPr lang="cs-CZ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2009 – Reorganizace, vytvoření současných provozů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společnosti v číslech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Orientace na export</a:t>
            </a:r>
          </a:p>
          <a:p>
            <a:pPr lvl="1"/>
            <a:r>
              <a:rPr lang="cs-CZ" dirty="0" smtClean="0"/>
              <a:t>Vývoz 70 %</a:t>
            </a:r>
          </a:p>
          <a:p>
            <a:r>
              <a:rPr lang="cs-CZ" dirty="0" smtClean="0"/>
              <a:t>Obrat (prodej)</a:t>
            </a:r>
          </a:p>
          <a:p>
            <a:pPr lvl="1"/>
            <a:r>
              <a:rPr lang="cs-CZ" dirty="0" smtClean="0"/>
              <a:t>2005 – 3,2 mld. Kč</a:t>
            </a:r>
          </a:p>
          <a:p>
            <a:pPr lvl="1"/>
            <a:r>
              <a:rPr lang="cs-CZ" dirty="0" smtClean="0"/>
              <a:t>2008 – 5,9 mld. Kč</a:t>
            </a:r>
          </a:p>
          <a:p>
            <a:pPr lvl="1"/>
            <a:r>
              <a:rPr lang="cs-CZ" dirty="0" smtClean="0"/>
              <a:t>2009 – 4,3 mld. Kč</a:t>
            </a:r>
          </a:p>
          <a:p>
            <a:r>
              <a:rPr lang="cs-CZ" dirty="0" smtClean="0"/>
              <a:t>Počet zaměstnanců</a:t>
            </a:r>
          </a:p>
          <a:p>
            <a:pPr lvl="1"/>
            <a:r>
              <a:rPr lang="cs-CZ" dirty="0" smtClean="0"/>
              <a:t>2005 – 1200</a:t>
            </a:r>
          </a:p>
          <a:p>
            <a:pPr lvl="1"/>
            <a:r>
              <a:rPr lang="cs-CZ" dirty="0" smtClean="0"/>
              <a:t>2009 – 926</a:t>
            </a:r>
          </a:p>
          <a:p>
            <a:r>
              <a:rPr lang="cs-CZ" dirty="0" smtClean="0"/>
              <a:t>Certifikace</a:t>
            </a:r>
          </a:p>
          <a:p>
            <a:pPr lvl="1"/>
            <a:r>
              <a:rPr lang="cs-CZ" dirty="0" smtClean="0"/>
              <a:t>S</a:t>
            </a:r>
            <a:r>
              <a:rPr lang="cs-CZ" dirty="0" smtClean="0"/>
              <a:t>ystému managementu kvality ISO 9001:2008</a:t>
            </a:r>
          </a:p>
          <a:p>
            <a:pPr lvl="1"/>
            <a:r>
              <a:rPr lang="cs-CZ" dirty="0" err="1" smtClean="0"/>
              <a:t>Det</a:t>
            </a:r>
            <a:r>
              <a:rPr lang="cs-CZ" dirty="0" smtClean="0"/>
              <a:t> </a:t>
            </a:r>
            <a:r>
              <a:rPr lang="cs-CZ" dirty="0" err="1" smtClean="0"/>
              <a:t>Norske</a:t>
            </a:r>
            <a:r>
              <a:rPr lang="cs-CZ" dirty="0" smtClean="0"/>
              <a:t> </a:t>
            </a:r>
            <a:r>
              <a:rPr lang="cs-CZ" dirty="0" err="1" smtClean="0"/>
              <a:t>Veritas</a:t>
            </a:r>
            <a:r>
              <a:rPr lang="cs-CZ" dirty="0" smtClean="0"/>
              <a:t>, </a:t>
            </a:r>
            <a:r>
              <a:rPr lang="cs-CZ" dirty="0" err="1" smtClean="0"/>
              <a:t>Lloyd</a:t>
            </a:r>
            <a:r>
              <a:rPr lang="cs-CZ" dirty="0" smtClean="0"/>
              <a:t>'s </a:t>
            </a:r>
            <a:r>
              <a:rPr lang="cs-CZ" dirty="0" err="1" smtClean="0"/>
              <a:t>Register</a:t>
            </a:r>
            <a:r>
              <a:rPr lang="cs-CZ" dirty="0" smtClean="0"/>
              <a:t>, </a:t>
            </a:r>
            <a:r>
              <a:rPr lang="cs-CZ" dirty="0" err="1" smtClean="0"/>
              <a:t>Bureau</a:t>
            </a:r>
            <a:r>
              <a:rPr lang="cs-CZ" dirty="0" smtClean="0"/>
              <a:t> </a:t>
            </a:r>
            <a:r>
              <a:rPr lang="cs-CZ" dirty="0" err="1" smtClean="0"/>
              <a:t>Veritas</a:t>
            </a:r>
            <a:r>
              <a:rPr lang="cs-CZ" dirty="0" smtClean="0"/>
              <a:t>…</a:t>
            </a: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SWOT analýza - přednosti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329642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Kvalita</a:t>
            </a:r>
          </a:p>
          <a:p>
            <a:pPr lvl="1"/>
            <a:r>
              <a:rPr lang="cs-CZ" dirty="0" smtClean="0"/>
              <a:t>Zkušenost v oboru</a:t>
            </a:r>
          </a:p>
          <a:p>
            <a:pPr lvl="1"/>
            <a:r>
              <a:rPr lang="cs-CZ" dirty="0" smtClean="0"/>
              <a:t>Zmetkovitost 1 % (celosvětový průměr 3 – 4 %)</a:t>
            </a:r>
          </a:p>
          <a:p>
            <a:r>
              <a:rPr lang="cs-CZ" dirty="0" smtClean="0"/>
              <a:t>Včasné dodání</a:t>
            </a:r>
          </a:p>
          <a:p>
            <a:pPr lvl="1"/>
            <a:r>
              <a:rPr lang="cs-CZ" dirty="0" smtClean="0"/>
              <a:t>100% kontrola výrobního procesu</a:t>
            </a:r>
          </a:p>
          <a:p>
            <a:pPr lvl="1"/>
            <a:r>
              <a:rPr lang="cs-CZ" dirty="0" smtClean="0"/>
              <a:t>Vzácná zpoždění, žádné zmetky</a:t>
            </a:r>
          </a:p>
          <a:p>
            <a:r>
              <a:rPr lang="cs-CZ" dirty="0" smtClean="0"/>
              <a:t>Široké portfolio výroby</a:t>
            </a:r>
          </a:p>
          <a:p>
            <a:pPr lvl="1"/>
            <a:r>
              <a:rPr lang="cs-CZ" dirty="0" smtClean="0"/>
              <a:t>Široká škála velikostí i složitosti</a:t>
            </a:r>
          </a:p>
          <a:p>
            <a:pPr lvl="1"/>
            <a:r>
              <a:rPr lang="cs-CZ" dirty="0" smtClean="0"/>
              <a:t>Ocel i litina, </a:t>
            </a:r>
            <a:r>
              <a:rPr lang="cs-CZ" dirty="0" err="1" smtClean="0"/>
              <a:t>výkovy</a:t>
            </a:r>
            <a:r>
              <a:rPr lang="cs-CZ" dirty="0" smtClean="0"/>
              <a:t>, odlitky, obrábění</a:t>
            </a:r>
          </a:p>
          <a:p>
            <a:pPr lvl="1"/>
            <a:r>
              <a:rPr lang="cs-CZ" dirty="0" smtClean="0"/>
              <a:t>Stabilita – úpadek v jednom oboru není neohrožením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 - </a:t>
            </a:r>
            <a:r>
              <a:rPr lang="cs-CZ" dirty="0" smtClean="0"/>
              <a:t>slabiny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Několik druhů výrob</a:t>
            </a:r>
          </a:p>
          <a:p>
            <a:pPr lvl="1"/>
            <a:r>
              <a:rPr lang="cs-CZ" dirty="0" smtClean="0"/>
              <a:t>Malá synergie</a:t>
            </a:r>
          </a:p>
          <a:p>
            <a:r>
              <a:rPr lang="cs-CZ" dirty="0" smtClean="0"/>
              <a:t>Energetická náročnost</a:t>
            </a:r>
          </a:p>
          <a:p>
            <a:pPr lvl="1"/>
            <a:r>
              <a:rPr lang="cs-CZ" dirty="0" smtClean="0"/>
              <a:t>Energie – největší nákladová položka</a:t>
            </a:r>
          </a:p>
          <a:p>
            <a:r>
              <a:rPr lang="cs-CZ" dirty="0" smtClean="0"/>
              <a:t>Složitá a komplikovaná výroba</a:t>
            </a:r>
          </a:p>
          <a:p>
            <a:pPr lvl="1"/>
            <a:r>
              <a:rPr lang="cs-CZ" dirty="0" smtClean="0"/>
              <a:t>Drahé výrobky, </a:t>
            </a:r>
            <a:r>
              <a:rPr lang="cs-CZ" dirty="0" smtClean="0"/>
              <a:t>1 – 10 mil. Kč/kus</a:t>
            </a:r>
          </a:p>
          <a:p>
            <a:pPr lvl="1"/>
            <a:r>
              <a:rPr lang="cs-CZ" dirty="0" smtClean="0"/>
              <a:t>Malá chyba → zmetek → velká ztráta</a:t>
            </a: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 - </a:t>
            </a:r>
            <a:r>
              <a:rPr lang="cs-CZ" dirty="0" smtClean="0"/>
              <a:t>příležitosti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Výrobky pro jaderný průmysl</a:t>
            </a:r>
          </a:p>
          <a:p>
            <a:pPr lvl="1"/>
            <a:r>
              <a:rPr lang="cs-CZ" dirty="0" smtClean="0"/>
              <a:t>Certifikace kvality</a:t>
            </a:r>
          </a:p>
          <a:p>
            <a:pPr lvl="1"/>
            <a:r>
              <a:rPr lang="cs-CZ" dirty="0" smtClean="0"/>
              <a:t>Malá konkurence</a:t>
            </a:r>
          </a:p>
          <a:p>
            <a:r>
              <a:rPr lang="cs-CZ" dirty="0" smtClean="0"/>
              <a:t>Výrobky s přidanou hodnotou</a:t>
            </a:r>
          </a:p>
          <a:p>
            <a:pPr lvl="1"/>
            <a:r>
              <a:rPr lang="cs-CZ" dirty="0" smtClean="0"/>
              <a:t>Servis po celou dobu </a:t>
            </a:r>
            <a:r>
              <a:rPr lang="cs-CZ" dirty="0" err="1" smtClean="0"/>
              <a:t>živostnosti</a:t>
            </a:r>
            <a:endParaRPr lang="cs-CZ" dirty="0" smtClean="0"/>
          </a:p>
          <a:p>
            <a:pPr lvl="1"/>
            <a:r>
              <a:rPr lang="cs-CZ" dirty="0" smtClean="0"/>
              <a:t>Dodatečné služby</a:t>
            </a:r>
          </a:p>
          <a:p>
            <a:pPr lvl="1"/>
            <a:r>
              <a:rPr lang="cs-CZ" dirty="0" smtClean="0"/>
              <a:t>Sledování průběhu zakázky on-line</a:t>
            </a:r>
          </a:p>
          <a:p>
            <a:r>
              <a:rPr lang="cs-CZ" dirty="0" smtClean="0"/>
              <a:t>Budování dlouhodobých partnerských vztahů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 - </a:t>
            </a:r>
            <a:r>
              <a:rPr lang="cs-CZ" dirty="0" smtClean="0"/>
              <a:t>ohrožení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Konkurence z Asie</a:t>
            </a:r>
          </a:p>
          <a:p>
            <a:pPr lvl="1"/>
            <a:r>
              <a:rPr lang="cs-CZ" dirty="0" smtClean="0"/>
              <a:t>Čína, Indie</a:t>
            </a:r>
          </a:p>
          <a:p>
            <a:pPr lvl="1"/>
            <a:r>
              <a:rPr lang="cs-CZ" dirty="0" smtClean="0"/>
              <a:t>Nově vznikající firmy</a:t>
            </a:r>
          </a:p>
          <a:p>
            <a:pPr lvl="1"/>
            <a:r>
              <a:rPr lang="cs-CZ" dirty="0" smtClean="0"/>
              <a:t>Levná pracovní síla</a:t>
            </a:r>
          </a:p>
          <a:p>
            <a:r>
              <a:rPr lang="cs-CZ" dirty="0" smtClean="0"/>
              <a:t>Hospodářská krize</a:t>
            </a:r>
          </a:p>
          <a:p>
            <a:r>
              <a:rPr lang="cs-CZ" dirty="0" smtClean="0"/>
              <a:t>Výkyvy trhu oproti předpokladům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1285861"/>
          <a:ext cx="8229600" cy="4209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3800492"/>
                <a:gridCol w="2743200"/>
              </a:tblGrid>
              <a:tr h="192882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Přednosti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– kvalita</a:t>
                      </a:r>
                    </a:p>
                    <a:p>
                      <a:r>
                        <a:rPr lang="cs-CZ" dirty="0" smtClean="0"/>
                        <a:t>– včasné dodání</a:t>
                      </a:r>
                    </a:p>
                    <a:p>
                      <a:r>
                        <a:rPr lang="cs-CZ" dirty="0" smtClean="0"/>
                        <a:t>– široké portfolio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baseline="0" dirty="0" smtClean="0"/>
                        <a:t> m</a:t>
                      </a:r>
                      <a:r>
                        <a:rPr lang="cs-CZ" dirty="0" smtClean="0"/>
                        <a:t>alá</a:t>
                      </a:r>
                      <a:r>
                        <a:rPr lang="cs-CZ" baseline="0" dirty="0" smtClean="0"/>
                        <a:t> konkurence v jaderném průmyslu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baseline="0" dirty="0" smtClean="0"/>
                        <a:t> přidaná hodnota výrobků</a:t>
                      </a:r>
                    </a:p>
                    <a:p>
                      <a:r>
                        <a:rPr lang="cs-CZ" dirty="0" smtClean="0"/>
                        <a:t>- dlouhodobé partnerské vztahy</a:t>
                      </a:r>
                      <a:endParaRPr lang="cs-CZ" dirty="0"/>
                    </a:p>
                  </a:txBody>
                  <a:tcPr/>
                </a:tc>
              </a:tr>
              <a:tr h="157163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Nedostatky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–</a:t>
                      </a:r>
                      <a:r>
                        <a:rPr lang="cs-CZ" baseline="0" dirty="0" smtClean="0"/>
                        <a:t> n</a:t>
                      </a:r>
                      <a:r>
                        <a:rPr lang="cs-CZ" dirty="0" smtClean="0"/>
                        <a:t>ěkolik</a:t>
                      </a:r>
                      <a:r>
                        <a:rPr lang="cs-CZ" baseline="0" dirty="0" smtClean="0"/>
                        <a:t> druhů výrob s malou součinností</a:t>
                      </a:r>
                    </a:p>
                    <a:p>
                      <a:r>
                        <a:rPr lang="cs-CZ" baseline="0" dirty="0" smtClean="0"/>
                        <a:t>- energetická náročnost</a:t>
                      </a:r>
                    </a:p>
                    <a:p>
                      <a:r>
                        <a:rPr lang="cs-CZ" baseline="0" dirty="0" smtClean="0"/>
                        <a:t>- složitá a komplikovaná výroba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dirty="0" smtClean="0"/>
                        <a:t> levná pracovní síla</a:t>
                      </a:r>
                      <a:r>
                        <a:rPr lang="cs-CZ" baseline="0" dirty="0" smtClean="0"/>
                        <a:t> v Asii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dirty="0" smtClean="0"/>
                        <a:t> hospodářská krize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dirty="0" smtClean="0"/>
                        <a:t> výkyvy trhu</a:t>
                      </a:r>
                      <a:endParaRPr lang="cs-CZ" dirty="0"/>
                    </a:p>
                  </a:txBody>
                  <a:tcPr/>
                </a:tc>
              </a:tr>
              <a:tr h="70887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Interní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Externí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SWOT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401</Words>
  <Application>Microsoft Office PowerPoint</Application>
  <PresentationFormat>Předvádění na obrazovce (4:3)</PresentationFormat>
  <Paragraphs>103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Presentation on brainstorming</vt:lpstr>
      <vt:lpstr>Pilsen Steel s.r.o.</vt:lpstr>
      <vt:lpstr>O společnosti</vt:lpstr>
      <vt:lpstr>Historie</vt:lpstr>
      <vt:lpstr>O společnosti v číslech</vt:lpstr>
      <vt:lpstr>SWOT analýza - přednosti</vt:lpstr>
      <vt:lpstr>SWOT analýza - slabiny</vt:lpstr>
      <vt:lpstr>SWOT analýza - příležitosti</vt:lpstr>
      <vt:lpstr>SWOT analýza - ohrožení</vt:lpstr>
      <vt:lpstr>Matice SWOT</vt:lpstr>
      <vt:lpstr>Děkujeme za pozornost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2010-03-03T16:44:08Z</dcterms:created>
  <dcterms:modified xsi:type="dcterms:W3CDTF">2010-03-03T21:29:22Z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1029</vt:lpwstr>
  </property>
  <property fmtid="{D5CDD505-2E9C-101B-9397-08002B2CF9AE}" pid="3" name="_TemplateID">
    <vt:lpwstr>TC101671231029</vt:lpwstr>
  </property>
</Properties>
</file>